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7"/>
  </p:notesMasterIdLst>
  <p:sldIdLst>
    <p:sldId id="282" r:id="rId2"/>
    <p:sldId id="329" r:id="rId3"/>
    <p:sldId id="296" r:id="rId4"/>
    <p:sldId id="297" r:id="rId5"/>
    <p:sldId id="299" r:id="rId6"/>
    <p:sldId id="298" r:id="rId7"/>
    <p:sldId id="300" r:id="rId8"/>
    <p:sldId id="285" r:id="rId9"/>
    <p:sldId id="286" r:id="rId10"/>
    <p:sldId id="287" r:id="rId11"/>
    <p:sldId id="288" r:id="rId12"/>
    <p:sldId id="290" r:id="rId13"/>
    <p:sldId id="272" r:id="rId14"/>
    <p:sldId id="273" r:id="rId15"/>
    <p:sldId id="283" r:id="rId16"/>
    <p:sldId id="284" r:id="rId17"/>
    <p:sldId id="291" r:id="rId18"/>
    <p:sldId id="311" r:id="rId19"/>
    <p:sldId id="312" r:id="rId20"/>
    <p:sldId id="308" r:id="rId21"/>
    <p:sldId id="278" r:id="rId22"/>
    <p:sldId id="294" r:id="rId23"/>
    <p:sldId id="295" r:id="rId24"/>
    <p:sldId id="279" r:id="rId25"/>
    <p:sldId id="281" r:id="rId26"/>
    <p:sldId id="276" r:id="rId27"/>
    <p:sldId id="301" r:id="rId28"/>
    <p:sldId id="277" r:id="rId29"/>
    <p:sldId id="321" r:id="rId30"/>
    <p:sldId id="322" r:id="rId31"/>
    <p:sldId id="323" r:id="rId32"/>
    <p:sldId id="324" r:id="rId33"/>
    <p:sldId id="325" r:id="rId34"/>
    <p:sldId id="326" r:id="rId35"/>
    <p:sldId id="327" r:id="rId36"/>
    <p:sldId id="328" r:id="rId37"/>
    <p:sldId id="258" r:id="rId38"/>
    <p:sldId id="292" r:id="rId39"/>
    <p:sldId id="271" r:id="rId40"/>
    <p:sldId id="259" r:id="rId41"/>
    <p:sldId id="266" r:id="rId42"/>
    <p:sldId id="267" r:id="rId43"/>
    <p:sldId id="260" r:id="rId44"/>
    <p:sldId id="261" r:id="rId45"/>
    <p:sldId id="263" r:id="rId46"/>
    <p:sldId id="268" r:id="rId47"/>
    <p:sldId id="265" r:id="rId48"/>
    <p:sldId id="270" r:id="rId49"/>
    <p:sldId id="256" r:id="rId50"/>
    <p:sldId id="302" r:id="rId51"/>
    <p:sldId id="305" r:id="rId52"/>
    <p:sldId id="307" r:id="rId53"/>
    <p:sldId id="306" r:id="rId54"/>
    <p:sldId id="293" r:id="rId55"/>
    <p:sldId id="330" r:id="rId5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A5FBD90-9F67-7B4C-A2E3-B6F3F8CE41DC}">
          <p14:sldIdLst>
            <p14:sldId id="282"/>
            <p14:sldId id="329"/>
          </p14:sldIdLst>
        </p14:section>
        <p14:section name="System Design" id="{39EAF1D7-CCD8-9048-845C-46C4BA1FE9F7}">
          <p14:sldIdLst>
            <p14:sldId id="296"/>
            <p14:sldId id="297"/>
            <p14:sldId id="299"/>
            <p14:sldId id="298"/>
          </p14:sldIdLst>
        </p14:section>
        <p14:section name="Shared vs Split" id="{26F5319E-0E27-E34E-A732-307D3CD948B0}">
          <p14:sldIdLst>
            <p14:sldId id="300"/>
            <p14:sldId id="285"/>
            <p14:sldId id="286"/>
            <p14:sldId id="287"/>
            <p14:sldId id="288"/>
          </p14:sldIdLst>
        </p14:section>
        <p14:section name="Dev+Ops" id="{37496879-9505-8849-A1F9-B3FB1E2D3A96}">
          <p14:sldIdLst>
            <p14:sldId id="290"/>
            <p14:sldId id="272"/>
            <p14:sldId id="273"/>
            <p14:sldId id="283"/>
            <p14:sldId id="284"/>
          </p14:sldIdLst>
        </p14:section>
        <p14:section name="Cost of a Build" id="{F457B0ED-3FAD-494F-8EF0-DCFB18920EFB}">
          <p14:sldIdLst>
            <p14:sldId id="291"/>
            <p14:sldId id="311"/>
            <p14:sldId id="312"/>
          </p14:sldIdLst>
        </p14:section>
        <p14:section name="Works on my Machine" id="{41B6BFC2-DD39-9441-B998-142E2DB9948D}">
          <p14:sldIdLst>
            <p14:sldId id="308"/>
            <p14:sldId id="278"/>
          </p14:sldIdLst>
        </p14:section>
        <p14:section name="Testing Videos" id="{73A165EB-E160-804B-B2B1-31996199430F}">
          <p14:sldIdLst>
            <p14:sldId id="294"/>
            <p14:sldId id="295"/>
            <p14:sldId id="279"/>
            <p14:sldId id="281"/>
            <p14:sldId id="276"/>
            <p14:sldId id="301"/>
            <p14:sldId id="277"/>
          </p14:sldIdLst>
        </p14:section>
        <p14:section name="Working with a Library" id="{ED3D7ECA-8677-FB40-BFDF-D666AE674DE4}">
          <p14:sldIdLst>
            <p14:sldId id="321"/>
            <p14:sldId id="322"/>
            <p14:sldId id="323"/>
            <p14:sldId id="324"/>
            <p14:sldId id="325"/>
            <p14:sldId id="326"/>
            <p14:sldId id="327"/>
            <p14:sldId id="328"/>
          </p14:sldIdLst>
        </p14:section>
        <p14:section name="Bug Bounty" id="{0F99836C-C3BE-6D4E-B01F-F564DDD4455B}">
          <p14:sldIdLst>
            <p14:sldId id="258"/>
            <p14:sldId id="292"/>
            <p14:sldId id="271"/>
            <p14:sldId id="259"/>
            <p14:sldId id="266"/>
            <p14:sldId id="267"/>
            <p14:sldId id="260"/>
            <p14:sldId id="261"/>
            <p14:sldId id="263"/>
            <p14:sldId id="268"/>
            <p14:sldId id="265"/>
            <p14:sldId id="270"/>
            <p14:sldId id="256"/>
          </p14:sldIdLst>
        </p14:section>
        <p14:section name="Your Stories" id="{D85A6EEA-93BF-F54A-9589-015DEBF8F8C3}">
          <p14:sldIdLst>
            <p14:sldId id="302"/>
            <p14:sldId id="305"/>
            <p14:sldId id="307"/>
            <p14:sldId id="306"/>
            <p14:sldId id="293"/>
            <p14:sldId id="33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050"/>
    <a:srgbClr val="C00000"/>
    <a:srgbClr val="F7FFFF"/>
    <a:srgbClr val="9452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712"/>
    <p:restoredTop sz="94830"/>
  </p:normalViewPr>
  <p:slideViewPr>
    <p:cSldViewPr snapToGrid="0">
      <p:cViewPr varScale="1">
        <p:scale>
          <a:sx n="121" d="100"/>
          <a:sy n="121" d="100"/>
        </p:scale>
        <p:origin x="1248" y="17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15AD04-50DF-8A43-8670-DF175C4DE489}" type="datetimeFigureOut">
              <a:rPr lang="en-US" smtClean="0"/>
              <a:t>1/25/24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EE7FE7-C33F-6246-AEF4-84677BA9F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9267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isidore</a:t>
            </a:r>
            <a:r>
              <a:rPr lang="en-US" dirty="0"/>
              <a:t>/Talks/blob/master/</a:t>
            </a:r>
            <a:r>
              <a:rPr lang="en-US" dirty="0" err="1"/>
              <a:t>Shared_vs_Split_pain.md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EE7FE7-C33F-6246-AEF4-84677BA9FBB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6727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EE7FE7-C33F-6246-AEF4-84677BA9FBB6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0882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miro.com</a:t>
            </a:r>
            <a:r>
              <a:rPr lang="en-US" dirty="0"/>
              <a:t>/app/board/uXjVN18DCHU=/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EE7FE7-C33F-6246-AEF4-84677BA9FBB6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245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BC0462-3695-C4B7-1A75-521C525F92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5264708-6CF0-B634-50EA-1F44BF3D14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44E9E4B-E88E-C6F2-3A57-F9E3DDB3BB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isidore</a:t>
            </a:r>
            <a:r>
              <a:rPr lang="en-US" dirty="0"/>
              <a:t>/Talks/blob/master/</a:t>
            </a:r>
            <a:r>
              <a:rPr lang="en-US" dirty="0" err="1"/>
              <a:t>Shared_vs_Split_pain.md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716029-7495-B533-344A-A298402646F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EE7FE7-C33F-6246-AEF4-84677BA9FBB6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741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5E946C-DA33-4012-EEA7-1A888F8737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FB23D8-A501-2135-B4A3-FC6886AFE4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1AD620-8591-6765-6D12-091FF2774C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E020C-D323-FF4A-A7A6-22AA8D288597}" type="datetimeFigureOut">
              <a:rPr lang="en-US" smtClean="0"/>
              <a:t>1/25/24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2216D0-657E-34F9-3D7C-8C498B5285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4DB7E5-ED0A-54A9-F28C-A0B9A9F62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987F6-B898-7F49-A093-15129BE9BA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0851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3B338-6EDE-462D-79BA-C142537C8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EB30CF0-12B9-472B-BBC0-178312252C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CCAA6B-F537-803C-D2E7-5150E12B5B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E020C-D323-FF4A-A7A6-22AA8D288597}" type="datetimeFigureOut">
              <a:rPr lang="en-US" smtClean="0"/>
              <a:t>1/25/24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995B23-EA53-4EA9-33BB-5398C66D16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D199FA-8C2E-9475-CB97-23CDD4D6AC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987F6-B898-7F49-A093-15129BE9BA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5322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F7F4184-0F86-F35A-4011-35629FC1F4B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C617349-0D87-2CCF-1CA3-34FD75F1CE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123D8C-57AC-ED70-4F6E-0BD07A117C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E020C-D323-FF4A-A7A6-22AA8D288597}" type="datetimeFigureOut">
              <a:rPr lang="en-US" smtClean="0"/>
              <a:t>1/25/24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695BB7-D2A2-F571-9521-24C04B64CE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2BADE4-F90B-33D3-D8BD-0838A33B0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987F6-B898-7F49-A093-15129BE9BA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9875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E40A5B-389C-533A-B746-F53C0DC01E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C14DB6-CAAB-13B8-F63C-618E412B89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038EAE-5821-457C-B1FD-6CA773685F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E020C-D323-FF4A-A7A6-22AA8D288597}" type="datetimeFigureOut">
              <a:rPr lang="en-US" smtClean="0"/>
              <a:t>1/25/24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BEA5C8-6CE9-CD2F-1E33-2E989EA46E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BEE439-56B8-8EA5-C942-83AFE04B9F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987F6-B898-7F49-A093-15129BE9BA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4673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295918-42C9-69FC-85F6-CFB2E160D9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680610-E05D-FD5A-8571-61704EDC0F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27666D-5053-6EFA-A4F6-2AE297D066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E020C-D323-FF4A-A7A6-22AA8D288597}" type="datetimeFigureOut">
              <a:rPr lang="en-US" smtClean="0"/>
              <a:t>1/25/24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8E90C5-D226-3D91-8E13-500146EB5A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72D040-62A4-204A-302A-C9EFD263AA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987F6-B898-7F49-A093-15129BE9BA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7296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92450-9669-B07A-B317-8600B477E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FC8812-2523-6C0A-D116-6C26E4F384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D636D7-FF14-9B1A-3150-555C694E6B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AB3999-4A6E-B3FC-8E2E-36649FE3C8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E020C-D323-FF4A-A7A6-22AA8D288597}" type="datetimeFigureOut">
              <a:rPr lang="en-US" smtClean="0"/>
              <a:t>1/25/24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97CEC5-B36E-5D9B-4A43-5B27FA021D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466B85-DB59-D9A2-C6DA-B989A24D9D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987F6-B898-7F49-A093-15129BE9BA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80094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28E7CF-ABA6-21FF-8C18-189ED73F0C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FC83BF-9418-0549-7802-63DEA0C671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8CFBAE-F46C-EDA1-475D-0F3693AF49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BB204D2-EAEC-FFCC-67D6-5BFA4DC7E5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597C37C-85A4-C481-267B-38480070BF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ABA57B9-D201-2F48-0260-E20494C2FC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E020C-D323-FF4A-A7A6-22AA8D288597}" type="datetimeFigureOut">
              <a:rPr lang="en-US" smtClean="0"/>
              <a:t>1/25/24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F17CE89-FD05-7062-9D52-AAD22F14B5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6242331-3769-497F-A2B5-E2A0F97A5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987F6-B898-7F49-A093-15129BE9BA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8873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8780A7-5814-B90E-D950-02DB25EB4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E35744-FF28-1BD0-698A-9CB4A607D4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E020C-D323-FF4A-A7A6-22AA8D288597}" type="datetimeFigureOut">
              <a:rPr lang="en-US" smtClean="0"/>
              <a:t>1/25/24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3E7FD9-9DCB-7331-C5AC-391110F26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19C1D1-DF28-E900-0BE0-18601556F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987F6-B898-7F49-A093-15129BE9BA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3677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799D1C4-F0C7-71C1-EC97-FDD8AA2F6D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E020C-D323-FF4A-A7A6-22AA8D288597}" type="datetimeFigureOut">
              <a:rPr lang="en-US" smtClean="0"/>
              <a:t>1/25/24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423283-1017-0EA5-3584-E17CECB1F2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B0C33D-CE1D-F151-5B1C-61B716EBA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987F6-B898-7F49-A093-15129BE9BA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4328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2580D3-8998-45EF-0345-557C2CA304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9E6974-AD87-87D4-0750-55DFAA70E3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C85401-5658-2CB2-B170-11CDDE2B8F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CBDBD5-E8E4-4C2A-B6D8-20C99FDFAA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E020C-D323-FF4A-A7A6-22AA8D288597}" type="datetimeFigureOut">
              <a:rPr lang="en-US" smtClean="0"/>
              <a:t>1/25/24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D5A937-80C3-4B38-6981-D3593241DA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62E1DA-F341-ADD5-7C86-695A47041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987F6-B898-7F49-A093-15129BE9BA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0034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34FA17-989B-C082-80FE-60EE0A50CF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22E94A1-C3A3-2D6D-ABBE-6666F384FE7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E23D17-65CC-C4BC-E57F-BE34F94B74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9D7640-BC00-19DE-A528-45E46B5F4F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E020C-D323-FF4A-A7A6-22AA8D288597}" type="datetimeFigureOut">
              <a:rPr lang="en-US" smtClean="0"/>
              <a:t>1/25/24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AE2B01-0F45-4B9E-0CBE-DB88A8430B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4CDAC9-E830-B00A-E1FD-F9F3716118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987F6-B898-7F49-A093-15129BE9BA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2859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DB77A58-0A7C-F800-9D98-378BBCC1CF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FC0942-2059-B27E-B4E3-766E37E140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DD03B6-BC76-A003-2675-FDDD3B498D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9E020C-D323-FF4A-A7A6-22AA8D288597}" type="datetimeFigureOut">
              <a:rPr lang="en-US" smtClean="0"/>
              <a:t>1/25/24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C13C9B-419F-07B6-DF5B-B998E47123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977C7A-B049-B3AE-DD49-4935D83C15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E987F6-B898-7F49-A093-15129BE9BA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8658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2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sv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sv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sv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sv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8320351-9FA2-4A26-885B-BB8F3E4902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8CD2EFB-78C2-4C6E-A6B9-4ED12FAD5B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3AAF087-2A60-18B0-793E-7463575D02D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t="4514" b="14259"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4CA8B8-607D-FE4B-D774-72C93B1180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8" y="600427"/>
            <a:ext cx="9875520" cy="3299902"/>
          </a:xfrm>
        </p:spPr>
        <p:txBody>
          <a:bodyPr>
            <a:normAutofit/>
          </a:bodyPr>
          <a:lstStyle/>
          <a:p>
            <a:pPr algn="l"/>
            <a:r>
              <a:rPr lang="en-US" sz="8200" dirty="0">
                <a:solidFill>
                  <a:srgbClr val="FFFFFF"/>
                </a:solidFill>
              </a:rPr>
              <a:t>Shared Pain vs Split Pain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E8347D59-3E27-3DA4-6AF2-EF96DE5942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9536" y="4072045"/>
            <a:ext cx="9875520" cy="1414355"/>
          </a:xfrm>
        </p:spPr>
        <p:txBody>
          <a:bodyPr>
            <a:normAutofit/>
          </a:bodyPr>
          <a:lstStyle/>
          <a:p>
            <a:pPr algn="l"/>
            <a:r>
              <a:rPr lang="en-US" i="1" dirty="0">
                <a:solidFill>
                  <a:srgbClr val="FFFFFF"/>
                </a:solidFill>
              </a:rPr>
              <a:t>System Thinking Smells</a:t>
            </a:r>
          </a:p>
        </p:txBody>
      </p:sp>
      <p:sp>
        <p:nvSpPr>
          <p:cNvPr id="3" name="Subtitle 4">
            <a:extLst>
              <a:ext uri="{FF2B5EF4-FFF2-40B4-BE49-F238E27FC236}">
                <a16:creationId xmlns:a16="http://schemas.microsoft.com/office/drawing/2014/main" id="{E058F1CA-A3AC-D714-8DF7-29FF79C9BFB7}"/>
              </a:ext>
            </a:extLst>
          </p:cNvPr>
          <p:cNvSpPr txBox="1">
            <a:spLocks/>
          </p:cNvSpPr>
          <p:nvPr/>
        </p:nvSpPr>
        <p:spPr>
          <a:xfrm>
            <a:off x="7199585" y="5942747"/>
            <a:ext cx="4654822" cy="6674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i="1" dirty="0">
                <a:solidFill>
                  <a:srgbClr val="FFFFFF"/>
                </a:solidFill>
              </a:rPr>
              <a:t>@LlewellynFalco</a:t>
            </a:r>
          </a:p>
        </p:txBody>
      </p:sp>
    </p:spTree>
    <p:extLst>
      <p:ext uri="{BB962C8B-B14F-4D97-AF65-F5344CB8AC3E}">
        <p14:creationId xmlns:p14="http://schemas.microsoft.com/office/powerpoint/2010/main" val="9345418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Generated by DALL·E">
            <a:extLst>
              <a:ext uri="{FF2B5EF4-FFF2-40B4-BE49-F238E27FC236}">
                <a16:creationId xmlns:a16="http://schemas.microsoft.com/office/drawing/2014/main" id="{864E5104-BCEB-0850-AC3B-5767ABB1E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C8190205-A997-7BCA-891B-D9992D85612D}"/>
              </a:ext>
            </a:extLst>
          </p:cNvPr>
          <p:cNvSpPr/>
          <p:nvPr/>
        </p:nvSpPr>
        <p:spPr>
          <a:xfrm>
            <a:off x="6096000" y="3271058"/>
            <a:ext cx="795130" cy="795130"/>
          </a:xfrm>
          <a:prstGeom prst="ellipse">
            <a:avLst/>
          </a:prstGeom>
          <a:solidFill>
            <a:srgbClr val="945200">
              <a:alpha val="6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3381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Generated by DALL·E">
            <a:extLst>
              <a:ext uri="{FF2B5EF4-FFF2-40B4-BE49-F238E27FC236}">
                <a16:creationId xmlns:a16="http://schemas.microsoft.com/office/drawing/2014/main" id="{8BE1B645-3E77-9333-C247-03E6999CFC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26" r="21702"/>
          <a:stretch/>
        </p:blipFill>
        <p:spPr bwMode="auto">
          <a:xfrm>
            <a:off x="4404220" y="1124123"/>
            <a:ext cx="3180895" cy="5339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enerated by DALL·E">
            <a:extLst>
              <a:ext uri="{FF2B5EF4-FFF2-40B4-BE49-F238E27FC236}">
                <a16:creationId xmlns:a16="http://schemas.microsoft.com/office/drawing/2014/main" id="{864E5104-BCEB-0850-AC3B-5767ABB1E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72995" y="782721"/>
            <a:ext cx="5443511" cy="5443511"/>
          </a:xfrm>
          <a:prstGeom prst="rect">
            <a:avLst/>
          </a:prstGeom>
          <a:noFill/>
          <a:scene3d>
            <a:camera prst="isometricOffAxis2Lef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008187B3-DF22-4483-EEBD-CE67781FCD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/>
        </p:blipFill>
        <p:spPr bwMode="auto">
          <a:xfrm flipH="1">
            <a:off x="7021486" y="707244"/>
            <a:ext cx="5443511" cy="5443511"/>
          </a:xfrm>
          <a:prstGeom prst="rect">
            <a:avLst/>
          </a:prstGeom>
          <a:noFill/>
          <a:scene3d>
            <a:camera prst="isometricOffAxis1Righ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C8190205-A997-7BCA-891B-D9992D85612D}"/>
              </a:ext>
            </a:extLst>
          </p:cNvPr>
          <p:cNvSpPr/>
          <p:nvPr/>
        </p:nvSpPr>
        <p:spPr>
          <a:xfrm>
            <a:off x="9121833" y="3345872"/>
            <a:ext cx="795130" cy="795130"/>
          </a:xfrm>
          <a:prstGeom prst="ellipse">
            <a:avLst/>
          </a:prstGeom>
          <a:solidFill>
            <a:srgbClr val="945200">
              <a:alpha val="6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9166F7B2-3E79-61EE-0B46-8D2C4527C217}"/>
              </a:ext>
            </a:extLst>
          </p:cNvPr>
          <p:cNvSpPr/>
          <p:nvPr/>
        </p:nvSpPr>
        <p:spPr>
          <a:xfrm>
            <a:off x="6484690" y="4060112"/>
            <a:ext cx="624509" cy="385749"/>
          </a:xfrm>
          <a:custGeom>
            <a:avLst/>
            <a:gdLst>
              <a:gd name="connsiteX0" fmla="*/ 0 w 624509"/>
              <a:gd name="connsiteY0" fmla="*/ 276996 h 385749"/>
              <a:gd name="connsiteX1" fmla="*/ 276837 w 624509"/>
              <a:gd name="connsiteY1" fmla="*/ 160 h 385749"/>
              <a:gd name="connsiteX2" fmla="*/ 612396 w 624509"/>
              <a:gd name="connsiteY2" fmla="*/ 310552 h 385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4509" h="385749">
                <a:moveTo>
                  <a:pt x="0" y="276996"/>
                </a:moveTo>
                <a:cubicBezTo>
                  <a:pt x="87385" y="135781"/>
                  <a:pt x="174771" y="-5433"/>
                  <a:pt x="276837" y="160"/>
                </a:cubicBezTo>
                <a:cubicBezTo>
                  <a:pt x="378903" y="5753"/>
                  <a:pt x="689295" y="588787"/>
                  <a:pt x="612396" y="310552"/>
                </a:cubicBezTo>
              </a:path>
            </a:pathLst>
          </a:cu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AF0473B9-C4C3-F435-3AAF-6810530E8050}"/>
              </a:ext>
            </a:extLst>
          </p:cNvPr>
          <p:cNvSpPr/>
          <p:nvPr/>
        </p:nvSpPr>
        <p:spPr>
          <a:xfrm>
            <a:off x="6384021" y="4339702"/>
            <a:ext cx="770555" cy="425245"/>
          </a:xfrm>
          <a:prstGeom prst="roundRect">
            <a:avLst/>
          </a:prstGeom>
          <a:solidFill>
            <a:srgbClr val="F7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rgbClr val="C00000"/>
                </a:solidFill>
                <a:latin typeface="Braggadocio" pitchFamily="82" charset="77"/>
              </a:rPr>
              <a:t>Locked</a:t>
            </a:r>
          </a:p>
        </p:txBody>
      </p:sp>
    </p:spTree>
    <p:extLst>
      <p:ext uri="{BB962C8B-B14F-4D97-AF65-F5344CB8AC3E}">
        <p14:creationId xmlns:p14="http://schemas.microsoft.com/office/powerpoint/2010/main" val="40528459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3D black question marks with one yellow question mark">
            <a:extLst>
              <a:ext uri="{FF2B5EF4-FFF2-40B4-BE49-F238E27FC236}">
                <a16:creationId xmlns:a16="http://schemas.microsoft.com/office/drawing/2014/main" id="{893722EA-332B-2F22-5C9E-B380724CD4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990" r="6122" b="1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4CA8B8-607D-FE4B-D774-72C93B1180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5200">
                <a:solidFill>
                  <a:srgbClr val="FFFFFF"/>
                </a:solidFill>
              </a:rPr>
              <a:t>Story #1 - Devops</a:t>
            </a:r>
          </a:p>
        </p:txBody>
      </p:sp>
    </p:spTree>
    <p:extLst>
      <p:ext uri="{BB962C8B-B14F-4D97-AF65-F5344CB8AC3E}">
        <p14:creationId xmlns:p14="http://schemas.microsoft.com/office/powerpoint/2010/main" val="1716629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!!dev">
            <a:extLst>
              <a:ext uri="{FF2B5EF4-FFF2-40B4-BE49-F238E27FC236}">
                <a16:creationId xmlns:a16="http://schemas.microsoft.com/office/drawing/2014/main" id="{D0B93B95-7714-CB7F-A980-0DC9D77B345B}"/>
              </a:ext>
            </a:extLst>
          </p:cNvPr>
          <p:cNvSpPr txBox="1"/>
          <p:nvPr/>
        </p:nvSpPr>
        <p:spPr>
          <a:xfrm>
            <a:off x="1480458" y="1844343"/>
            <a:ext cx="22642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latin typeface="Stencil" pitchFamily="82" charset="77"/>
              </a:rPr>
              <a:t>Dev</a:t>
            </a:r>
          </a:p>
        </p:txBody>
      </p:sp>
      <p:sp>
        <p:nvSpPr>
          <p:cNvPr id="5" name="!!ops">
            <a:extLst>
              <a:ext uri="{FF2B5EF4-FFF2-40B4-BE49-F238E27FC236}">
                <a16:creationId xmlns:a16="http://schemas.microsoft.com/office/drawing/2014/main" id="{6330B0E3-2DC1-1F37-887D-D7D0F77BA7A9}"/>
              </a:ext>
            </a:extLst>
          </p:cNvPr>
          <p:cNvSpPr txBox="1"/>
          <p:nvPr/>
        </p:nvSpPr>
        <p:spPr>
          <a:xfrm>
            <a:off x="6651172" y="1844343"/>
            <a:ext cx="22642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latin typeface="Stencil" pitchFamily="82" charset="77"/>
              </a:rPr>
              <a:t>OPs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1D8DB89-7461-2AFE-B004-F32A359F97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1480458" y="2655723"/>
            <a:ext cx="528957" cy="52895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18361D5-B041-CC30-C622-497C67D31A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6960232" y="2712707"/>
            <a:ext cx="528957" cy="5289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56A0C82-8CD0-1FA2-8C0D-0AC08AE7B16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653401" y="2767673"/>
            <a:ext cx="681388" cy="681388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49562255-DD0A-073A-F7D7-DCC8913BDA84}"/>
              </a:ext>
            </a:extLst>
          </p:cNvPr>
          <p:cNvSpPr/>
          <p:nvPr/>
        </p:nvSpPr>
        <p:spPr>
          <a:xfrm>
            <a:off x="5958994" y="1090569"/>
            <a:ext cx="2751589" cy="2751589"/>
          </a:xfrm>
          <a:prstGeom prst="ellipse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15DDFAA-916B-5741-68B6-A04B6D20B62B}"/>
              </a:ext>
            </a:extLst>
          </p:cNvPr>
          <p:cNvSpPr/>
          <p:nvPr/>
        </p:nvSpPr>
        <p:spPr>
          <a:xfrm>
            <a:off x="786020" y="1192635"/>
            <a:ext cx="2751589" cy="2751589"/>
          </a:xfrm>
          <a:prstGeom prst="ellipse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7108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!!dev">
            <a:extLst>
              <a:ext uri="{FF2B5EF4-FFF2-40B4-BE49-F238E27FC236}">
                <a16:creationId xmlns:a16="http://schemas.microsoft.com/office/drawing/2014/main" id="{D0B93B95-7714-CB7F-A980-0DC9D77B345B}"/>
              </a:ext>
            </a:extLst>
          </p:cNvPr>
          <p:cNvSpPr txBox="1"/>
          <p:nvPr/>
        </p:nvSpPr>
        <p:spPr>
          <a:xfrm>
            <a:off x="2171700" y="2488814"/>
            <a:ext cx="20797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dirty="0">
                <a:latin typeface="Stencil" pitchFamily="82" charset="77"/>
              </a:rPr>
              <a:t>Dev</a:t>
            </a:r>
          </a:p>
        </p:txBody>
      </p:sp>
      <p:sp>
        <p:nvSpPr>
          <p:cNvPr id="5" name="!!ops">
            <a:extLst>
              <a:ext uri="{FF2B5EF4-FFF2-40B4-BE49-F238E27FC236}">
                <a16:creationId xmlns:a16="http://schemas.microsoft.com/office/drawing/2014/main" id="{6330B0E3-2DC1-1F37-887D-D7D0F77BA7A9}"/>
              </a:ext>
            </a:extLst>
          </p:cNvPr>
          <p:cNvSpPr txBox="1"/>
          <p:nvPr/>
        </p:nvSpPr>
        <p:spPr>
          <a:xfrm>
            <a:off x="4654542" y="2473036"/>
            <a:ext cx="43466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latin typeface="Stencil" pitchFamily="82" charset="77"/>
              </a:rPr>
              <a:t>OPs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7192BD1-A83C-C461-FE61-D5B94B32692D}"/>
              </a:ext>
            </a:extLst>
          </p:cNvPr>
          <p:cNvSpPr txBox="1"/>
          <p:nvPr/>
        </p:nvSpPr>
        <p:spPr>
          <a:xfrm>
            <a:off x="4125026" y="2480925"/>
            <a:ext cx="14746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latin typeface="Stencil" pitchFamily="82" charset="77"/>
              </a:rPr>
              <a:t>+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4F7679F5-A945-8C28-ECEA-AC2257FC7819}"/>
              </a:ext>
            </a:extLst>
          </p:cNvPr>
          <p:cNvSpPr/>
          <p:nvPr/>
        </p:nvSpPr>
        <p:spPr>
          <a:xfrm>
            <a:off x="2497333" y="1140902"/>
            <a:ext cx="3693742" cy="3693742"/>
          </a:xfrm>
          <a:prstGeom prst="ellipse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7813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!!dev">
            <a:extLst>
              <a:ext uri="{FF2B5EF4-FFF2-40B4-BE49-F238E27FC236}">
                <a16:creationId xmlns:a16="http://schemas.microsoft.com/office/drawing/2014/main" id="{D0B93B95-7714-CB7F-A980-0DC9D77B345B}"/>
              </a:ext>
            </a:extLst>
          </p:cNvPr>
          <p:cNvSpPr txBox="1"/>
          <p:nvPr/>
        </p:nvSpPr>
        <p:spPr>
          <a:xfrm>
            <a:off x="2171700" y="2488814"/>
            <a:ext cx="20797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dirty="0">
                <a:latin typeface="Stencil" pitchFamily="82" charset="77"/>
              </a:rPr>
              <a:t>Dev</a:t>
            </a:r>
          </a:p>
        </p:txBody>
      </p:sp>
      <p:sp>
        <p:nvSpPr>
          <p:cNvPr id="5" name="!!ops">
            <a:extLst>
              <a:ext uri="{FF2B5EF4-FFF2-40B4-BE49-F238E27FC236}">
                <a16:creationId xmlns:a16="http://schemas.microsoft.com/office/drawing/2014/main" id="{6330B0E3-2DC1-1F37-887D-D7D0F77BA7A9}"/>
              </a:ext>
            </a:extLst>
          </p:cNvPr>
          <p:cNvSpPr txBox="1"/>
          <p:nvPr/>
        </p:nvSpPr>
        <p:spPr>
          <a:xfrm>
            <a:off x="4072651" y="2473036"/>
            <a:ext cx="43466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latin typeface="Stencil" pitchFamily="82" charset="77"/>
              </a:rPr>
              <a:t>OPs</a:t>
            </a:r>
          </a:p>
        </p:txBody>
      </p:sp>
    </p:spTree>
    <p:extLst>
      <p:ext uri="{BB962C8B-B14F-4D97-AF65-F5344CB8AC3E}">
        <p14:creationId xmlns:p14="http://schemas.microsoft.com/office/powerpoint/2010/main" val="5537300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!!dev">
            <a:extLst>
              <a:ext uri="{FF2B5EF4-FFF2-40B4-BE49-F238E27FC236}">
                <a16:creationId xmlns:a16="http://schemas.microsoft.com/office/drawing/2014/main" id="{D0B93B95-7714-CB7F-A980-0DC9D77B345B}"/>
              </a:ext>
            </a:extLst>
          </p:cNvPr>
          <p:cNvSpPr txBox="1"/>
          <p:nvPr/>
        </p:nvSpPr>
        <p:spPr>
          <a:xfrm>
            <a:off x="2171700" y="2488814"/>
            <a:ext cx="20797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dirty="0">
                <a:latin typeface="Stencil" pitchFamily="82" charset="77"/>
              </a:rPr>
              <a:t>Dev</a:t>
            </a:r>
          </a:p>
        </p:txBody>
      </p:sp>
      <p:sp>
        <p:nvSpPr>
          <p:cNvPr id="5" name="!!ops">
            <a:extLst>
              <a:ext uri="{FF2B5EF4-FFF2-40B4-BE49-F238E27FC236}">
                <a16:creationId xmlns:a16="http://schemas.microsoft.com/office/drawing/2014/main" id="{6330B0E3-2DC1-1F37-887D-D7D0F77BA7A9}"/>
              </a:ext>
            </a:extLst>
          </p:cNvPr>
          <p:cNvSpPr txBox="1"/>
          <p:nvPr/>
        </p:nvSpPr>
        <p:spPr>
          <a:xfrm>
            <a:off x="6493733" y="2473036"/>
            <a:ext cx="28892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err="1">
                <a:latin typeface="Stencil" pitchFamily="82" charset="77"/>
              </a:rPr>
              <a:t>DevOPs</a:t>
            </a:r>
            <a:endParaRPr lang="en-US" sz="5400" dirty="0">
              <a:latin typeface="Stencil" pitchFamily="82" charset="77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81489829-C14B-8FBB-4A13-DC7DE605B21C}"/>
              </a:ext>
            </a:extLst>
          </p:cNvPr>
          <p:cNvSpPr/>
          <p:nvPr/>
        </p:nvSpPr>
        <p:spPr>
          <a:xfrm>
            <a:off x="6428777" y="1558906"/>
            <a:ext cx="2751589" cy="2751589"/>
          </a:xfrm>
          <a:prstGeom prst="ellipse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99874EDA-5163-3098-3785-DF641E139173}"/>
              </a:ext>
            </a:extLst>
          </p:cNvPr>
          <p:cNvSpPr/>
          <p:nvPr/>
        </p:nvSpPr>
        <p:spPr>
          <a:xfrm>
            <a:off x="2027590" y="1570140"/>
            <a:ext cx="2751589" cy="2751589"/>
          </a:xfrm>
          <a:prstGeom prst="ellipse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0683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ideo 3" descr="Concept View To Office Building And Sky">
            <a:extLst>
              <a:ext uri="{FF2B5EF4-FFF2-40B4-BE49-F238E27FC236}">
                <a16:creationId xmlns:a16="http://schemas.microsoft.com/office/drawing/2014/main" id="{7E6600BA-9C2B-A05A-289C-68C5D4F75C4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1" b="1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4CA8B8-607D-FE4B-D774-72C93B1180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5200">
                <a:solidFill>
                  <a:srgbClr val="FFFFFF"/>
                </a:solidFill>
              </a:rPr>
              <a:t>Story #2 Cost of build</a:t>
            </a:r>
          </a:p>
        </p:txBody>
      </p:sp>
    </p:spTree>
    <p:extLst>
      <p:ext uri="{BB962C8B-B14F-4D97-AF65-F5344CB8AC3E}">
        <p14:creationId xmlns:p14="http://schemas.microsoft.com/office/powerpoint/2010/main" val="1579477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0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E1149CD8-D0DA-9B07-B1F2-980CDFABA5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3663"/>
            <a:ext cx="12192000" cy="6669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01057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B280345-3698-916E-56D2-B57F1F365E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936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196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B26EA-99A7-215C-2B40-30C3B3F2D5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955" y="123585"/>
            <a:ext cx="2664124" cy="1325563"/>
          </a:xfrm>
        </p:spPr>
        <p:txBody>
          <a:bodyPr/>
          <a:lstStyle/>
          <a:p>
            <a:r>
              <a:rPr lang="en-US" dirty="0"/>
              <a:t>Resources</a:t>
            </a:r>
          </a:p>
        </p:txBody>
      </p:sp>
      <p:pic>
        <p:nvPicPr>
          <p:cNvPr id="5" name="Picture 4" descr="A qr code with a black and white background&#10;&#10;Description automatically generated">
            <a:extLst>
              <a:ext uri="{FF2B5EF4-FFF2-40B4-BE49-F238E27FC236}">
                <a16:creationId xmlns:a16="http://schemas.microsoft.com/office/drawing/2014/main" id="{166D1D06-51BF-70FF-9CD3-05C6036EFB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1124" y="0"/>
            <a:ext cx="6858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96FE8FA-A8F6-1AB6-FAED-0BCF4C96B790}"/>
              </a:ext>
            </a:extLst>
          </p:cNvPr>
          <p:cNvSpPr txBox="1"/>
          <p:nvPr/>
        </p:nvSpPr>
        <p:spPr>
          <a:xfrm>
            <a:off x="0" y="6426638"/>
            <a:ext cx="496018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 err="1"/>
              <a:t>github.com</a:t>
            </a:r>
            <a:r>
              <a:rPr lang="en-US" sz="1400" dirty="0"/>
              <a:t>/</a:t>
            </a:r>
            <a:r>
              <a:rPr lang="en-US" sz="1400" dirty="0" err="1"/>
              <a:t>isidore</a:t>
            </a:r>
            <a:r>
              <a:rPr lang="en-US" sz="1400" dirty="0"/>
              <a:t>/Talks/blob/master/</a:t>
            </a:r>
            <a:r>
              <a:rPr lang="en-US" sz="1400" dirty="0" err="1"/>
              <a:t>Shared_vs_Split_pain.md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4610715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8320351-9FA2-4A26-885B-BB8F3E4902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8CD2EFB-78C2-4C6E-A6B9-4ED12FAD5B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C97281-2C6F-2023-1B97-6B74C2071C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t="1747"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4CA8B8-607D-FE4B-D774-72C93B1180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8" y="600427"/>
            <a:ext cx="9875520" cy="3299902"/>
          </a:xfrm>
        </p:spPr>
        <p:txBody>
          <a:bodyPr>
            <a:normAutofit/>
          </a:bodyPr>
          <a:lstStyle/>
          <a:p>
            <a:pPr algn="l"/>
            <a:r>
              <a:rPr lang="en-US" sz="8200" dirty="0">
                <a:solidFill>
                  <a:srgbClr val="FFFFFF"/>
                </a:solidFill>
              </a:rPr>
              <a:t>Story #3 – Works on My Machine</a:t>
            </a:r>
          </a:p>
        </p:txBody>
      </p:sp>
    </p:spTree>
    <p:extLst>
      <p:ext uri="{BB962C8B-B14F-4D97-AF65-F5344CB8AC3E}">
        <p14:creationId xmlns:p14="http://schemas.microsoft.com/office/powerpoint/2010/main" val="287857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0B93B95-7714-CB7F-A980-0DC9D77B345B}"/>
              </a:ext>
            </a:extLst>
          </p:cNvPr>
          <p:cNvSpPr txBox="1"/>
          <p:nvPr/>
        </p:nvSpPr>
        <p:spPr>
          <a:xfrm>
            <a:off x="2760617" y="5088765"/>
            <a:ext cx="575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Dev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30B0E3-2DC1-1F37-887D-D7D0F77BA7A9}"/>
              </a:ext>
            </a:extLst>
          </p:cNvPr>
          <p:cNvSpPr txBox="1"/>
          <p:nvPr/>
        </p:nvSpPr>
        <p:spPr>
          <a:xfrm>
            <a:off x="8526019" y="1466506"/>
            <a:ext cx="903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Testers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67BF53D-760D-B5C0-F0DE-7522BA0FE1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3488" y="2159000"/>
            <a:ext cx="2540000" cy="254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4DC73E0-E46B-F20F-72D7-DD7D1504BE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0260" y="805152"/>
            <a:ext cx="1558833" cy="1558833"/>
          </a:xfrm>
          <a:prstGeom prst="rect">
            <a:avLst/>
          </a:prstGeom>
        </p:spPr>
      </p:pic>
      <p:sp>
        <p:nvSpPr>
          <p:cNvPr id="7" name="Juan">
            <a:extLst>
              <a:ext uri="{FF2B5EF4-FFF2-40B4-BE49-F238E27FC236}">
                <a16:creationId xmlns:a16="http://schemas.microsoft.com/office/drawing/2014/main" id="{2D893DFD-248F-BAE2-FD08-D1050D47123D}"/>
              </a:ext>
            </a:extLst>
          </p:cNvPr>
          <p:cNvSpPr/>
          <p:nvPr/>
        </p:nvSpPr>
        <p:spPr>
          <a:xfrm>
            <a:off x="1726622" y="4115963"/>
            <a:ext cx="831522" cy="876677"/>
          </a:xfrm>
          <a:custGeom>
            <a:avLst/>
            <a:gdLst/>
            <a:ahLst/>
            <a:cxnLst/>
            <a:rect l="l" t="t" r="r" b="b"/>
            <a:pathLst>
              <a:path w="15247" h="16075" fill="none" extrusionOk="0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w="57150" cap="rnd" cmpd="sng">
            <a:solidFill>
              <a:srgbClr val="1D1D1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5897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3.7037E-7 L 0.33568 -0.48472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784" y="-242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8320351-9FA2-4A26-885B-BB8F3E4902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8CD2EFB-78C2-4C6E-A6B9-4ED12FAD5B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 descr="Cells as seen on a microscope">
            <a:extLst>
              <a:ext uri="{FF2B5EF4-FFF2-40B4-BE49-F238E27FC236}">
                <a16:creationId xmlns:a16="http://schemas.microsoft.com/office/drawing/2014/main" id="{151D7920-5F61-621A-A2BF-87DF552258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t="14772" b="10228"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4CA8B8-607D-FE4B-D774-72C93B1180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8" y="600427"/>
            <a:ext cx="9875520" cy="3299902"/>
          </a:xfrm>
        </p:spPr>
        <p:txBody>
          <a:bodyPr>
            <a:normAutofit/>
          </a:bodyPr>
          <a:lstStyle/>
          <a:p>
            <a:pPr algn="l"/>
            <a:r>
              <a:rPr lang="en-US" sz="8200" dirty="0">
                <a:solidFill>
                  <a:srgbClr val="FFFFFF"/>
                </a:solidFill>
              </a:rPr>
              <a:t>Story #4 – Testing Videos</a:t>
            </a:r>
          </a:p>
        </p:txBody>
      </p:sp>
    </p:spTree>
    <p:extLst>
      <p:ext uri="{BB962C8B-B14F-4D97-AF65-F5344CB8AC3E}">
        <p14:creationId xmlns:p14="http://schemas.microsoft.com/office/powerpoint/2010/main" val="1398664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0B93B95-7714-CB7F-A980-0DC9D77B345B}"/>
              </a:ext>
            </a:extLst>
          </p:cNvPr>
          <p:cNvSpPr txBox="1"/>
          <p:nvPr/>
        </p:nvSpPr>
        <p:spPr>
          <a:xfrm>
            <a:off x="2760617" y="5088765"/>
            <a:ext cx="575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Dev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30B0E3-2DC1-1F37-887D-D7D0F77BA7A9}"/>
              </a:ext>
            </a:extLst>
          </p:cNvPr>
          <p:cNvSpPr txBox="1"/>
          <p:nvPr/>
        </p:nvSpPr>
        <p:spPr>
          <a:xfrm>
            <a:off x="8526019" y="1466506"/>
            <a:ext cx="903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Testers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67BF53D-760D-B5C0-F0DE-7522BA0FE1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3488" y="2159000"/>
            <a:ext cx="2540000" cy="2540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05CA0A4-5E1E-51D0-A77B-E72423A482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7867" y="1033416"/>
            <a:ext cx="1330569" cy="1330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41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2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0B93B95-7714-CB7F-A980-0DC9D77B345B}"/>
              </a:ext>
            </a:extLst>
          </p:cNvPr>
          <p:cNvSpPr txBox="1"/>
          <p:nvPr/>
        </p:nvSpPr>
        <p:spPr>
          <a:xfrm>
            <a:off x="2624801" y="4976020"/>
            <a:ext cx="575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Dev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30B0E3-2DC1-1F37-887D-D7D0F77BA7A9}"/>
              </a:ext>
            </a:extLst>
          </p:cNvPr>
          <p:cNvSpPr txBox="1"/>
          <p:nvPr/>
        </p:nvSpPr>
        <p:spPr>
          <a:xfrm>
            <a:off x="8526019" y="1466506"/>
            <a:ext cx="903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Testers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36932A1-DC61-C653-0629-11D3E5E7C1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035" y="4638431"/>
            <a:ext cx="1270000" cy="1270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D1CBD53-6EC6-4683-DDE8-0B5EA6D739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0260" y="805152"/>
            <a:ext cx="1558833" cy="1558833"/>
          </a:xfrm>
          <a:prstGeom prst="rect">
            <a:avLst/>
          </a:prstGeom>
        </p:spPr>
      </p:pic>
      <p:pic>
        <p:nvPicPr>
          <p:cNvPr id="2" name="!!connect">
            <a:extLst>
              <a:ext uri="{FF2B5EF4-FFF2-40B4-BE49-F238E27FC236}">
                <a16:creationId xmlns:a16="http://schemas.microsoft.com/office/drawing/2014/main" id="{367BF53D-760D-B5C0-F0DE-7522BA0FE1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3488" y="2159000"/>
            <a:ext cx="2540000" cy="2540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05CA0A4-5E1E-51D0-A77B-E72423A482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27867" y="1033416"/>
            <a:ext cx="1330569" cy="1330569"/>
          </a:xfrm>
          <a:prstGeom prst="rect">
            <a:avLst/>
          </a:prstGeom>
        </p:spPr>
      </p:pic>
      <p:sp>
        <p:nvSpPr>
          <p:cNvPr id="6" name="&quot;No&quot; Symbol 5">
            <a:extLst>
              <a:ext uri="{FF2B5EF4-FFF2-40B4-BE49-F238E27FC236}">
                <a16:creationId xmlns:a16="http://schemas.microsoft.com/office/drawing/2014/main" id="{F320AB67-FAE4-8C72-B508-BA191F21DAB9}"/>
              </a:ext>
            </a:extLst>
          </p:cNvPr>
          <p:cNvSpPr/>
          <p:nvPr/>
        </p:nvSpPr>
        <p:spPr>
          <a:xfrm rot="5400000">
            <a:off x="5007429" y="709756"/>
            <a:ext cx="1882831" cy="1882831"/>
          </a:xfrm>
          <a:prstGeom prst="noSmoking">
            <a:avLst>
              <a:gd name="adj" fmla="val 8465"/>
            </a:avLst>
          </a:prstGeom>
          <a:solidFill>
            <a:srgbClr val="C00000">
              <a:alpha val="7607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6DF35283-7592-7F8B-52F9-A27B5428C059}"/>
              </a:ext>
            </a:extLst>
          </p:cNvPr>
          <p:cNvSpPr/>
          <p:nvPr/>
        </p:nvSpPr>
        <p:spPr>
          <a:xfrm>
            <a:off x="8373533" y="2065867"/>
            <a:ext cx="1549400" cy="1202266"/>
          </a:xfrm>
          <a:custGeom>
            <a:avLst/>
            <a:gdLst>
              <a:gd name="connsiteX0" fmla="*/ 0 w 1549400"/>
              <a:gd name="connsiteY0" fmla="*/ 0 h 1202266"/>
              <a:gd name="connsiteX1" fmla="*/ 702734 w 1549400"/>
              <a:gd name="connsiteY1" fmla="*/ 160866 h 1202266"/>
              <a:gd name="connsiteX2" fmla="*/ 270934 w 1549400"/>
              <a:gd name="connsiteY2" fmla="*/ 711200 h 1202266"/>
              <a:gd name="connsiteX3" fmla="*/ 1176867 w 1549400"/>
              <a:gd name="connsiteY3" fmla="*/ 922866 h 1202266"/>
              <a:gd name="connsiteX4" fmla="*/ 1549400 w 1549400"/>
              <a:gd name="connsiteY4" fmla="*/ 1202266 h 1202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49400" h="1202266">
                <a:moveTo>
                  <a:pt x="0" y="0"/>
                </a:moveTo>
                <a:cubicBezTo>
                  <a:pt x="328789" y="21166"/>
                  <a:pt x="657578" y="42333"/>
                  <a:pt x="702734" y="160866"/>
                </a:cubicBezTo>
                <a:cubicBezTo>
                  <a:pt x="747890" y="279399"/>
                  <a:pt x="191912" y="584200"/>
                  <a:pt x="270934" y="711200"/>
                </a:cubicBezTo>
                <a:cubicBezTo>
                  <a:pt x="349956" y="838200"/>
                  <a:pt x="963789" y="841022"/>
                  <a:pt x="1176867" y="922866"/>
                </a:cubicBezTo>
                <a:cubicBezTo>
                  <a:pt x="1389945" y="1004710"/>
                  <a:pt x="1469672" y="1103488"/>
                  <a:pt x="1549400" y="1202266"/>
                </a:cubicBezTo>
              </a:path>
            </a:pathLst>
          </a:custGeom>
          <a:noFill/>
          <a:ln w="28575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DB05493-8244-23CD-E5A8-55BC0177C800}"/>
              </a:ext>
            </a:extLst>
          </p:cNvPr>
          <p:cNvGrpSpPr/>
          <p:nvPr/>
        </p:nvGrpSpPr>
        <p:grpSpPr>
          <a:xfrm>
            <a:off x="2059263" y="4366953"/>
            <a:ext cx="853158" cy="906478"/>
            <a:chOff x="2387015" y="4634351"/>
            <a:chExt cx="853158" cy="906478"/>
          </a:xfrm>
        </p:grpSpPr>
        <p:sp>
          <p:nvSpPr>
            <p:cNvPr id="9" name="Arc 8">
              <a:extLst>
                <a:ext uri="{FF2B5EF4-FFF2-40B4-BE49-F238E27FC236}">
                  <a16:creationId xmlns:a16="http://schemas.microsoft.com/office/drawing/2014/main" id="{24B4E1E7-5664-78C6-F213-9B3AC35AD401}"/>
                </a:ext>
              </a:extLst>
            </p:cNvPr>
            <p:cNvSpPr/>
            <p:nvPr/>
          </p:nvSpPr>
          <p:spPr>
            <a:xfrm>
              <a:off x="2678127" y="4943657"/>
              <a:ext cx="270934" cy="287867"/>
            </a:xfrm>
            <a:prstGeom prst="arc">
              <a:avLst/>
            </a:prstGeom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Arc 6">
              <a:extLst>
                <a:ext uri="{FF2B5EF4-FFF2-40B4-BE49-F238E27FC236}">
                  <a16:creationId xmlns:a16="http://schemas.microsoft.com/office/drawing/2014/main" id="{63B73770-50BE-800D-002C-873291BE56B1}"/>
                </a:ext>
              </a:extLst>
            </p:cNvPr>
            <p:cNvSpPr/>
            <p:nvPr/>
          </p:nvSpPr>
          <p:spPr>
            <a:xfrm>
              <a:off x="2554795" y="4812617"/>
              <a:ext cx="517598" cy="549947"/>
            </a:xfrm>
            <a:prstGeom prst="arc">
              <a:avLst/>
            </a:prstGeom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Arc 9">
              <a:extLst>
                <a:ext uri="{FF2B5EF4-FFF2-40B4-BE49-F238E27FC236}">
                  <a16:creationId xmlns:a16="http://schemas.microsoft.com/office/drawing/2014/main" id="{17A3872E-53BD-DFFB-28C4-DB2068787F37}"/>
                </a:ext>
              </a:extLst>
            </p:cNvPr>
            <p:cNvSpPr/>
            <p:nvPr/>
          </p:nvSpPr>
          <p:spPr>
            <a:xfrm>
              <a:off x="2387015" y="4634351"/>
              <a:ext cx="853158" cy="906478"/>
            </a:xfrm>
            <a:prstGeom prst="arc">
              <a:avLst/>
            </a:prstGeom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11915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0B93B95-7714-CB7F-A980-0DC9D77B345B}"/>
              </a:ext>
            </a:extLst>
          </p:cNvPr>
          <p:cNvSpPr txBox="1"/>
          <p:nvPr/>
        </p:nvSpPr>
        <p:spPr>
          <a:xfrm>
            <a:off x="2760617" y="5088765"/>
            <a:ext cx="575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Dev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30B0E3-2DC1-1F37-887D-D7D0F77BA7A9}"/>
              </a:ext>
            </a:extLst>
          </p:cNvPr>
          <p:cNvSpPr txBox="1"/>
          <p:nvPr/>
        </p:nvSpPr>
        <p:spPr>
          <a:xfrm>
            <a:off x="8526019" y="1466506"/>
            <a:ext cx="903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Testers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36932A1-DC61-C653-0629-11D3E5E7C1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035" y="4638431"/>
            <a:ext cx="1270000" cy="1270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D1CBD53-6EC6-4683-DDE8-0B5EA6D739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0260" y="805152"/>
            <a:ext cx="1558833" cy="155883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05CA0A4-5E1E-51D0-A77B-E72423A482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7867" y="1033416"/>
            <a:ext cx="1330569" cy="1330569"/>
          </a:xfrm>
          <a:prstGeom prst="rect">
            <a:avLst/>
          </a:prstGeom>
        </p:spPr>
      </p:pic>
      <p:sp>
        <p:nvSpPr>
          <p:cNvPr id="6" name="&quot;No&quot; Symbol 5">
            <a:extLst>
              <a:ext uri="{FF2B5EF4-FFF2-40B4-BE49-F238E27FC236}">
                <a16:creationId xmlns:a16="http://schemas.microsoft.com/office/drawing/2014/main" id="{F320AB67-FAE4-8C72-B508-BA191F21DAB9}"/>
              </a:ext>
            </a:extLst>
          </p:cNvPr>
          <p:cNvSpPr/>
          <p:nvPr/>
        </p:nvSpPr>
        <p:spPr>
          <a:xfrm rot="5400000">
            <a:off x="5007429" y="709756"/>
            <a:ext cx="1882831" cy="1882831"/>
          </a:xfrm>
          <a:prstGeom prst="noSmoking">
            <a:avLst>
              <a:gd name="adj" fmla="val 8465"/>
            </a:avLst>
          </a:prstGeom>
          <a:solidFill>
            <a:srgbClr val="C00000">
              <a:alpha val="7607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7" name="!!connect">
            <a:extLst>
              <a:ext uri="{FF2B5EF4-FFF2-40B4-BE49-F238E27FC236}">
                <a16:creationId xmlns:a16="http://schemas.microsoft.com/office/drawing/2014/main" id="{9DDF0C48-EA18-FBAB-A7BD-5148136D0D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80552" y="2649583"/>
            <a:ext cx="1558834" cy="155883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9BA5D43-8607-51A7-1B78-2D1A17A0D6D2}"/>
              </a:ext>
            </a:extLst>
          </p:cNvPr>
          <p:cNvSpPr txBox="1"/>
          <p:nvPr/>
        </p:nvSpPr>
        <p:spPr>
          <a:xfrm>
            <a:off x="5413120" y="3505200"/>
            <a:ext cx="1210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443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(https)</a:t>
            </a:r>
          </a:p>
        </p:txBody>
      </p:sp>
    </p:spTree>
    <p:extLst>
      <p:ext uri="{BB962C8B-B14F-4D97-AF65-F5344CB8AC3E}">
        <p14:creationId xmlns:p14="http://schemas.microsoft.com/office/powerpoint/2010/main" val="25955250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0B93B95-7714-CB7F-A980-0DC9D77B345B}"/>
              </a:ext>
            </a:extLst>
          </p:cNvPr>
          <p:cNvSpPr txBox="1"/>
          <p:nvPr/>
        </p:nvSpPr>
        <p:spPr>
          <a:xfrm>
            <a:off x="3311036" y="3244334"/>
            <a:ext cx="903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Dev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30B0E3-2DC1-1F37-887D-D7D0F77BA7A9}"/>
              </a:ext>
            </a:extLst>
          </p:cNvPr>
          <p:cNvSpPr txBox="1"/>
          <p:nvPr/>
        </p:nvSpPr>
        <p:spPr>
          <a:xfrm>
            <a:off x="3387962" y="1314302"/>
            <a:ext cx="903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Testers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6B4A6CC-2318-AD55-EA84-2791BB243239}"/>
              </a:ext>
            </a:extLst>
          </p:cNvPr>
          <p:cNvCxnSpPr/>
          <p:nvPr/>
        </p:nvCxnSpPr>
        <p:spPr>
          <a:xfrm flipV="1">
            <a:off x="4676503" y="2351314"/>
            <a:ext cx="0" cy="3044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BB2C7AF-17F7-8FFE-BCA6-021256040B25}"/>
              </a:ext>
            </a:extLst>
          </p:cNvPr>
          <p:cNvCxnSpPr>
            <a:cxnSpLocks/>
          </p:cNvCxnSpPr>
          <p:nvPr/>
        </p:nvCxnSpPr>
        <p:spPr>
          <a:xfrm flipH="1">
            <a:off x="4672149" y="2351314"/>
            <a:ext cx="23948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68FBD0A-D0EB-4ED2-228F-68A12BE97081}"/>
              </a:ext>
            </a:extLst>
          </p:cNvPr>
          <p:cNvCxnSpPr/>
          <p:nvPr/>
        </p:nvCxnSpPr>
        <p:spPr>
          <a:xfrm flipV="1">
            <a:off x="4915988" y="2059577"/>
            <a:ext cx="0" cy="3044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996B3C5-BFEC-B57A-6E51-9E51ADBA4E77}"/>
              </a:ext>
            </a:extLst>
          </p:cNvPr>
          <p:cNvCxnSpPr>
            <a:cxnSpLocks/>
          </p:cNvCxnSpPr>
          <p:nvPr/>
        </p:nvCxnSpPr>
        <p:spPr>
          <a:xfrm flipH="1">
            <a:off x="4911634" y="2059577"/>
            <a:ext cx="23948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9159DD9-69D6-2D4E-882C-B03067B67100}"/>
              </a:ext>
            </a:extLst>
          </p:cNvPr>
          <p:cNvCxnSpPr/>
          <p:nvPr/>
        </p:nvCxnSpPr>
        <p:spPr>
          <a:xfrm flipV="1">
            <a:off x="5155473" y="1763485"/>
            <a:ext cx="0" cy="3044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936656E-F310-E9EC-C8E4-A1D62DA32BC2}"/>
              </a:ext>
            </a:extLst>
          </p:cNvPr>
          <p:cNvCxnSpPr>
            <a:cxnSpLocks/>
          </p:cNvCxnSpPr>
          <p:nvPr/>
        </p:nvCxnSpPr>
        <p:spPr>
          <a:xfrm flipH="1">
            <a:off x="5151119" y="1763485"/>
            <a:ext cx="23948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936932A1-DC61-C653-0629-11D3E5E7C1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6619" y="2794000"/>
            <a:ext cx="1270000" cy="1270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D1CBD53-6EC6-4683-DDE8-0B5EA6D739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2203" y="652948"/>
            <a:ext cx="1558833" cy="155883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8C2AADC-3ECF-6A3F-9EF3-5C8BC04B18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618" y="1584569"/>
            <a:ext cx="1558834" cy="155883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014449D-6581-9875-1DB4-804BF341FE47}"/>
              </a:ext>
            </a:extLst>
          </p:cNvPr>
          <p:cNvSpPr txBox="1"/>
          <p:nvPr/>
        </p:nvSpPr>
        <p:spPr>
          <a:xfrm>
            <a:off x="1896619" y="2363986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443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7193C8B-A9EC-BC96-79BC-5D355CAE84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70829" y="767079"/>
            <a:ext cx="1330569" cy="1330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0351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ow that UX vs design analogy is wrong | by Shain McAlindon | Medium">
            <a:extLst>
              <a:ext uri="{FF2B5EF4-FFF2-40B4-BE49-F238E27FC236}">
                <a16:creationId xmlns:a16="http://schemas.microsoft.com/office/drawing/2014/main" id="{06ECEF15-537F-F96D-6F59-609BA6A941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0700" y="958850"/>
            <a:ext cx="8610600" cy="494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74539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0B93B95-7714-CB7F-A980-0DC9D77B345B}"/>
              </a:ext>
            </a:extLst>
          </p:cNvPr>
          <p:cNvSpPr txBox="1"/>
          <p:nvPr/>
        </p:nvSpPr>
        <p:spPr>
          <a:xfrm>
            <a:off x="2432343" y="5088765"/>
            <a:ext cx="903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Dev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30B0E3-2DC1-1F37-887D-D7D0F77BA7A9}"/>
              </a:ext>
            </a:extLst>
          </p:cNvPr>
          <p:cNvSpPr txBox="1"/>
          <p:nvPr/>
        </p:nvSpPr>
        <p:spPr>
          <a:xfrm>
            <a:off x="3387962" y="1314302"/>
            <a:ext cx="903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Testers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36932A1-DC61-C653-0629-11D3E5E7C1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035" y="4638431"/>
            <a:ext cx="1270000" cy="1270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D1CBD53-6EC6-4683-DDE8-0B5EA6D739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2203" y="652948"/>
            <a:ext cx="1558833" cy="155883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8C2AADC-3ECF-6A3F-9EF3-5C8BC04B18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618" y="1584569"/>
            <a:ext cx="1558834" cy="155883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014449D-6581-9875-1DB4-804BF341FE47}"/>
              </a:ext>
            </a:extLst>
          </p:cNvPr>
          <p:cNvSpPr txBox="1"/>
          <p:nvPr/>
        </p:nvSpPr>
        <p:spPr>
          <a:xfrm>
            <a:off x="1896619" y="2363986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443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67BF53D-760D-B5C0-F0DE-7522BA0FE1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6000" y="2159000"/>
            <a:ext cx="25400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0661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E7D862-6F7D-7A98-962C-9F886072AA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Video 4" descr="Floating Numbers And Letters On Top Of A Book">
            <a:extLst>
              <a:ext uri="{FF2B5EF4-FFF2-40B4-BE49-F238E27FC236}">
                <a16:creationId xmlns:a16="http://schemas.microsoft.com/office/drawing/2014/main" id="{824D3FED-00A7-EC90-79C7-810D83A9530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1" b="285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E3E489-6787-CACC-B168-223915BDD1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5200" dirty="0">
                <a:solidFill>
                  <a:srgbClr val="FFFFFF"/>
                </a:solidFill>
              </a:rPr>
              <a:t>Story #5 – Working with a  library</a:t>
            </a:r>
          </a:p>
        </p:txBody>
      </p:sp>
    </p:spTree>
    <p:extLst>
      <p:ext uri="{BB962C8B-B14F-4D97-AF65-F5344CB8AC3E}">
        <p14:creationId xmlns:p14="http://schemas.microsoft.com/office/powerpoint/2010/main" val="2024385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6A89BF9-5BCF-85E7-C75E-D1EBCAB05ACB}"/>
              </a:ext>
            </a:extLst>
          </p:cNvPr>
          <p:cNvSpPr txBox="1"/>
          <p:nvPr/>
        </p:nvSpPr>
        <p:spPr>
          <a:xfrm>
            <a:off x="1572986" y="2220686"/>
            <a:ext cx="90460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Congenial" panose="020F0502020204030204" pitchFamily="34" charset="0"/>
                <a:cs typeface="Congenial" panose="020F0502020204030204" pitchFamily="34" charset="0"/>
              </a:rPr>
              <a:t>Systems Thinking</a:t>
            </a:r>
            <a:endParaRPr lang="en-US" sz="4000" dirty="0">
              <a:effectLst/>
              <a:latin typeface="Congenial" panose="020F0502020204030204" pitchFamily="34" charset="0"/>
              <a:cs typeface="Congenial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94284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733FB8-0D25-C16F-B231-E789A89F29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52AAB458-44F7-18D0-4DB3-0F38B628B7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2400"/>
            <a:ext cx="12192000" cy="655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5-Point Star 3">
            <a:extLst>
              <a:ext uri="{FF2B5EF4-FFF2-40B4-BE49-F238E27FC236}">
                <a16:creationId xmlns:a16="http://schemas.microsoft.com/office/drawing/2014/main" id="{6B9C5004-1EDE-6B6F-5FFD-72561DA80329}"/>
              </a:ext>
            </a:extLst>
          </p:cNvPr>
          <p:cNvSpPr/>
          <p:nvPr/>
        </p:nvSpPr>
        <p:spPr>
          <a:xfrm>
            <a:off x="11130116" y="5073445"/>
            <a:ext cx="275303" cy="275303"/>
          </a:xfrm>
          <a:prstGeom prst="star5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5-Point Star 4">
            <a:extLst>
              <a:ext uri="{FF2B5EF4-FFF2-40B4-BE49-F238E27FC236}">
                <a16:creationId xmlns:a16="http://schemas.microsoft.com/office/drawing/2014/main" id="{592190C4-E7C1-EF15-A604-CE737781F643}"/>
              </a:ext>
            </a:extLst>
          </p:cNvPr>
          <p:cNvSpPr/>
          <p:nvPr/>
        </p:nvSpPr>
        <p:spPr>
          <a:xfrm>
            <a:off x="6095375" y="1510056"/>
            <a:ext cx="275303" cy="275303"/>
          </a:xfrm>
          <a:prstGeom prst="star5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5-Point Star 1">
            <a:extLst>
              <a:ext uri="{FF2B5EF4-FFF2-40B4-BE49-F238E27FC236}">
                <a16:creationId xmlns:a16="http://schemas.microsoft.com/office/drawing/2014/main" id="{8B77CDF8-EA15-436A-77FB-FABCB56032B2}"/>
              </a:ext>
            </a:extLst>
          </p:cNvPr>
          <p:cNvSpPr/>
          <p:nvPr/>
        </p:nvSpPr>
        <p:spPr>
          <a:xfrm>
            <a:off x="1357120" y="2133511"/>
            <a:ext cx="275303" cy="275303"/>
          </a:xfrm>
          <a:prstGeom prst="star5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69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2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9E4D18-0C1E-1443-E17C-4FBC3FA9DD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9EE2CB22-53D3-B4A7-399B-08430BA7A600}"/>
              </a:ext>
            </a:extLst>
          </p:cNvPr>
          <p:cNvGrpSpPr/>
          <p:nvPr/>
        </p:nvGrpSpPr>
        <p:grpSpPr>
          <a:xfrm>
            <a:off x="914400" y="822960"/>
            <a:ext cx="1388225" cy="1388225"/>
            <a:chOff x="914400" y="822960"/>
            <a:chExt cx="1388225" cy="1388225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C0D422CE-1E0B-5791-B629-F31CA309EA84}"/>
                </a:ext>
              </a:extLst>
            </p:cNvPr>
            <p:cNvSpPr/>
            <p:nvPr/>
          </p:nvSpPr>
          <p:spPr>
            <a:xfrm rot="2741792">
              <a:off x="914400" y="822960"/>
              <a:ext cx="1388225" cy="1388225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82E2B9B-285E-2749-5958-E5E834C4E4F6}"/>
                </a:ext>
              </a:extLst>
            </p:cNvPr>
            <p:cNvSpPr txBox="1"/>
            <p:nvPr/>
          </p:nvSpPr>
          <p:spPr>
            <a:xfrm>
              <a:off x="1219078" y="1193906"/>
              <a:ext cx="77886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Client </a:t>
              </a:r>
            </a:p>
            <a:p>
              <a:pPr algn="ctr"/>
              <a:r>
                <a:rPr lang="en-US" dirty="0"/>
                <a:t>Code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783185F-A2D2-0D56-2F04-965534199AF9}"/>
              </a:ext>
            </a:extLst>
          </p:cNvPr>
          <p:cNvGrpSpPr/>
          <p:nvPr/>
        </p:nvGrpSpPr>
        <p:grpSpPr>
          <a:xfrm>
            <a:off x="2903317" y="1405545"/>
            <a:ext cx="1008830" cy="223055"/>
            <a:chOff x="2942706" y="1404851"/>
            <a:chExt cx="1008830" cy="223055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BF698826-A3F8-5DFD-6D56-E5C5F8F0AA53}"/>
                </a:ext>
              </a:extLst>
            </p:cNvPr>
            <p:cNvCxnSpPr>
              <a:cxnSpLocks/>
            </p:cNvCxnSpPr>
            <p:nvPr/>
          </p:nvCxnSpPr>
          <p:spPr>
            <a:xfrm>
              <a:off x="2942706" y="1404851"/>
              <a:ext cx="1008830" cy="0"/>
            </a:xfrm>
            <a:prstGeom prst="straightConnector1">
              <a:avLst/>
            </a:prstGeom>
            <a:ln w="28575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414AB971-C9CD-F4C5-3F6B-C6A2E30940A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42706" y="1627906"/>
              <a:ext cx="1008830" cy="0"/>
            </a:xfrm>
            <a:prstGeom prst="straightConnector1">
              <a:avLst/>
            </a:prstGeom>
            <a:ln w="28575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1" name="Multiply 10">
            <a:extLst>
              <a:ext uri="{FF2B5EF4-FFF2-40B4-BE49-F238E27FC236}">
                <a16:creationId xmlns:a16="http://schemas.microsoft.com/office/drawing/2014/main" id="{C3B495DF-9738-7FB0-BF92-F97920A38A83}"/>
              </a:ext>
            </a:extLst>
          </p:cNvPr>
          <p:cNvSpPr/>
          <p:nvPr/>
        </p:nvSpPr>
        <p:spPr>
          <a:xfrm>
            <a:off x="514927" y="413576"/>
            <a:ext cx="2206990" cy="2206990"/>
          </a:xfrm>
          <a:prstGeom prst="mathMultiply">
            <a:avLst>
              <a:gd name="adj1" fmla="val 8975"/>
            </a:avLst>
          </a:prstGeom>
          <a:solidFill>
            <a:srgbClr val="C00000">
              <a:alpha val="63137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!!ExternalAPI">
            <a:extLst>
              <a:ext uri="{FF2B5EF4-FFF2-40B4-BE49-F238E27FC236}">
                <a16:creationId xmlns:a16="http://schemas.microsoft.com/office/drawing/2014/main" id="{3CA4CE7E-BC4C-5B9A-A5FC-0940EC981562}"/>
              </a:ext>
            </a:extLst>
          </p:cNvPr>
          <p:cNvGrpSpPr/>
          <p:nvPr/>
        </p:nvGrpSpPr>
        <p:grpSpPr>
          <a:xfrm>
            <a:off x="4409262" y="1065806"/>
            <a:ext cx="2111830" cy="1430616"/>
            <a:chOff x="6311530" y="2440094"/>
            <a:chExt cx="2111830" cy="1430616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592E817E-197B-FB68-57F2-E7241DB45C89}"/>
                </a:ext>
              </a:extLst>
            </p:cNvPr>
            <p:cNvGrpSpPr/>
            <p:nvPr/>
          </p:nvGrpSpPr>
          <p:grpSpPr>
            <a:xfrm>
              <a:off x="6311530" y="2440094"/>
              <a:ext cx="1571706" cy="902532"/>
              <a:chOff x="3873130" y="761495"/>
              <a:chExt cx="2631580" cy="1511151"/>
            </a:xfrm>
          </p:grpSpPr>
          <p:pic>
            <p:nvPicPr>
              <p:cNvPr id="17" name="Picture 2" descr="C++ - Wikipedia">
                <a:extLst>
                  <a:ext uri="{FF2B5EF4-FFF2-40B4-BE49-F238E27FC236}">
                    <a16:creationId xmlns:a16="http://schemas.microsoft.com/office/drawing/2014/main" id="{B11939AF-B7EE-35ED-312B-B54E66331F8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82927" y="761495"/>
                <a:ext cx="1344295" cy="151115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8" name="Half Frame 17">
                <a:extLst>
                  <a:ext uri="{FF2B5EF4-FFF2-40B4-BE49-F238E27FC236}">
                    <a16:creationId xmlns:a16="http://schemas.microsoft.com/office/drawing/2014/main" id="{46C6F6D5-F0A0-2E4E-3239-B51004786D64}"/>
                  </a:ext>
                </a:extLst>
              </p:cNvPr>
              <p:cNvSpPr/>
              <p:nvPr/>
            </p:nvSpPr>
            <p:spPr>
              <a:xfrm rot="18910550">
                <a:off x="3873130" y="890522"/>
                <a:ext cx="1219592" cy="1253095"/>
              </a:xfrm>
              <a:prstGeom prst="halfFrame">
                <a:avLst>
                  <a:gd name="adj1" fmla="val 19624"/>
                  <a:gd name="adj2" fmla="val 16197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9" name="Half Frame 18">
                <a:extLst>
                  <a:ext uri="{FF2B5EF4-FFF2-40B4-BE49-F238E27FC236}">
                    <a16:creationId xmlns:a16="http://schemas.microsoft.com/office/drawing/2014/main" id="{DC143F89-BDDF-6EA2-BD2D-903D1E492CD5}"/>
                  </a:ext>
                </a:extLst>
              </p:cNvPr>
              <p:cNvSpPr/>
              <p:nvPr/>
            </p:nvSpPr>
            <p:spPr>
              <a:xfrm rot="8058736">
                <a:off x="5268367" y="890760"/>
                <a:ext cx="1219592" cy="1253095"/>
              </a:xfrm>
              <a:prstGeom prst="halfFrame">
                <a:avLst>
                  <a:gd name="adj1" fmla="val 19624"/>
                  <a:gd name="adj2" fmla="val 16197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E3E9E54A-CE67-B3B0-AF06-330AAEFA62CF}"/>
                </a:ext>
              </a:extLst>
            </p:cNvPr>
            <p:cNvGrpSpPr/>
            <p:nvPr/>
          </p:nvGrpSpPr>
          <p:grpSpPr>
            <a:xfrm>
              <a:off x="7508960" y="2956310"/>
              <a:ext cx="914400" cy="914400"/>
              <a:chOff x="7508960" y="2956310"/>
              <a:chExt cx="914400" cy="914400"/>
            </a:xfrm>
          </p:grpSpPr>
          <p:pic>
            <p:nvPicPr>
              <p:cNvPr id="14" name="Graphic 13" descr="User with solid fill">
                <a:extLst>
                  <a:ext uri="{FF2B5EF4-FFF2-40B4-BE49-F238E27FC236}">
                    <a16:creationId xmlns:a16="http://schemas.microsoft.com/office/drawing/2014/main" id="{4A6C9B93-C4A5-23E9-D497-0EB6EF13FE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7508960" y="2956310"/>
                <a:ext cx="914400" cy="914400"/>
              </a:xfrm>
              <a:prstGeom prst="rect">
                <a:avLst/>
              </a:prstGeom>
            </p:spPr>
          </p:pic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2BBBAE2-F098-F8AE-8CBA-7BEFC7A6FE8E}"/>
                  </a:ext>
                </a:extLst>
              </p:cNvPr>
              <p:cNvSpPr txBox="1"/>
              <p:nvPr/>
            </p:nvSpPr>
            <p:spPr>
              <a:xfrm>
                <a:off x="7630169" y="3429000"/>
                <a:ext cx="6527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Chris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48132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7884BE-DAFD-D08F-2101-0C639D59DF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8B84EC89-CE58-A376-B54B-BDBC16EE3D48}"/>
              </a:ext>
            </a:extLst>
          </p:cNvPr>
          <p:cNvGrpSpPr/>
          <p:nvPr/>
        </p:nvGrpSpPr>
        <p:grpSpPr>
          <a:xfrm rot="1427374">
            <a:off x="2903317" y="2202873"/>
            <a:ext cx="1008830" cy="223055"/>
            <a:chOff x="2942706" y="1404851"/>
            <a:chExt cx="1008830" cy="223055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0C80082C-16A7-02B1-36A6-90C2D4962C13}"/>
                </a:ext>
              </a:extLst>
            </p:cNvPr>
            <p:cNvCxnSpPr>
              <a:cxnSpLocks/>
            </p:cNvCxnSpPr>
            <p:nvPr/>
          </p:nvCxnSpPr>
          <p:spPr>
            <a:xfrm>
              <a:off x="2942706" y="1404851"/>
              <a:ext cx="1008830" cy="0"/>
            </a:xfrm>
            <a:prstGeom prst="straightConnector1">
              <a:avLst/>
            </a:prstGeom>
            <a:ln w="28575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270EE405-B958-1385-A885-F9372411077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42706" y="1627906"/>
              <a:ext cx="1008830" cy="0"/>
            </a:xfrm>
            <a:prstGeom prst="straightConnector1">
              <a:avLst/>
            </a:prstGeom>
            <a:ln w="28575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D2E5F58-E05B-F282-C884-3F7802F98C1C}"/>
              </a:ext>
            </a:extLst>
          </p:cNvPr>
          <p:cNvGrpSpPr/>
          <p:nvPr/>
        </p:nvGrpSpPr>
        <p:grpSpPr>
          <a:xfrm>
            <a:off x="914399" y="3459685"/>
            <a:ext cx="1388225" cy="1388225"/>
            <a:chOff x="1379916" y="3417681"/>
            <a:chExt cx="1388225" cy="1388225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6361AD4-7B0A-CA85-96B8-5CF71A119CF5}"/>
                </a:ext>
              </a:extLst>
            </p:cNvPr>
            <p:cNvSpPr/>
            <p:nvPr/>
          </p:nvSpPr>
          <p:spPr>
            <a:xfrm rot="2741792">
              <a:off x="1379916" y="3417681"/>
              <a:ext cx="1388225" cy="1388225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E854B6B-B995-6B2C-F830-2695D291EA68}"/>
                </a:ext>
              </a:extLst>
            </p:cNvPr>
            <p:cNvSpPr txBox="1"/>
            <p:nvPr/>
          </p:nvSpPr>
          <p:spPr>
            <a:xfrm>
              <a:off x="1485089" y="3913318"/>
              <a:ext cx="10977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Unit Tests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69BA493-6B84-8247-6096-42050BAA0F03}"/>
              </a:ext>
            </a:extLst>
          </p:cNvPr>
          <p:cNvGrpSpPr/>
          <p:nvPr/>
        </p:nvGrpSpPr>
        <p:grpSpPr>
          <a:xfrm rot="9661616">
            <a:off x="2910043" y="3289628"/>
            <a:ext cx="1008830" cy="223055"/>
            <a:chOff x="2942706" y="1404851"/>
            <a:chExt cx="1008830" cy="223055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ECDB4EAD-A7BD-1E64-A222-135CB5CDBC49}"/>
                </a:ext>
              </a:extLst>
            </p:cNvPr>
            <p:cNvCxnSpPr>
              <a:cxnSpLocks/>
            </p:cNvCxnSpPr>
            <p:nvPr/>
          </p:nvCxnSpPr>
          <p:spPr>
            <a:xfrm>
              <a:off x="2942706" y="1404851"/>
              <a:ext cx="1008830" cy="0"/>
            </a:xfrm>
            <a:prstGeom prst="straightConnector1">
              <a:avLst/>
            </a:prstGeom>
            <a:ln w="28575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898F3F1C-3705-ECD6-2D06-C8C72D07BE0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42706" y="1627906"/>
              <a:ext cx="1008830" cy="0"/>
            </a:xfrm>
            <a:prstGeom prst="straightConnector1">
              <a:avLst/>
            </a:prstGeom>
            <a:ln w="28575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ABCB6E6B-89F8-745F-5A91-26F7CE0390F5}"/>
              </a:ext>
            </a:extLst>
          </p:cNvPr>
          <p:cNvGrpSpPr/>
          <p:nvPr/>
        </p:nvGrpSpPr>
        <p:grpSpPr>
          <a:xfrm>
            <a:off x="914400" y="822960"/>
            <a:ext cx="1388225" cy="1388225"/>
            <a:chOff x="914400" y="822960"/>
            <a:chExt cx="1388225" cy="138822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0CAA4E3-086B-BD6C-F1D6-C963E103D4D5}"/>
                </a:ext>
              </a:extLst>
            </p:cNvPr>
            <p:cNvSpPr/>
            <p:nvPr/>
          </p:nvSpPr>
          <p:spPr>
            <a:xfrm rot="2741792">
              <a:off x="914400" y="822960"/>
              <a:ext cx="1388225" cy="1388225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0CCBD8D-D427-85DB-3E97-9A3796DDBDBD}"/>
                </a:ext>
              </a:extLst>
            </p:cNvPr>
            <p:cNvSpPr txBox="1"/>
            <p:nvPr/>
          </p:nvSpPr>
          <p:spPr>
            <a:xfrm>
              <a:off x="1219078" y="1193906"/>
              <a:ext cx="77886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Client </a:t>
              </a:r>
            </a:p>
            <a:p>
              <a:pPr algn="ctr"/>
              <a:r>
                <a:rPr lang="en-US" dirty="0"/>
                <a:t>Code</a:t>
              </a:r>
            </a:p>
          </p:txBody>
        </p:sp>
      </p:grpSp>
      <p:sp>
        <p:nvSpPr>
          <p:cNvPr id="12" name="Multiply 11">
            <a:extLst>
              <a:ext uri="{FF2B5EF4-FFF2-40B4-BE49-F238E27FC236}">
                <a16:creationId xmlns:a16="http://schemas.microsoft.com/office/drawing/2014/main" id="{CEAFE295-83D0-2DD9-53BA-10D55EDF4F15}"/>
              </a:ext>
            </a:extLst>
          </p:cNvPr>
          <p:cNvSpPr/>
          <p:nvPr/>
        </p:nvSpPr>
        <p:spPr>
          <a:xfrm>
            <a:off x="514927" y="413576"/>
            <a:ext cx="2206990" cy="2206990"/>
          </a:xfrm>
          <a:prstGeom prst="mathMultiply">
            <a:avLst>
              <a:gd name="adj1" fmla="val 8975"/>
            </a:avLst>
          </a:prstGeom>
          <a:solidFill>
            <a:srgbClr val="C00000">
              <a:alpha val="63137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 32">
            <a:extLst>
              <a:ext uri="{FF2B5EF4-FFF2-40B4-BE49-F238E27FC236}">
                <a16:creationId xmlns:a16="http://schemas.microsoft.com/office/drawing/2014/main" id="{475914A1-E3BA-0B54-595F-DEA65BFD00A7}"/>
              </a:ext>
            </a:extLst>
          </p:cNvPr>
          <p:cNvSpPr/>
          <p:nvPr/>
        </p:nvSpPr>
        <p:spPr>
          <a:xfrm>
            <a:off x="1487460" y="3962676"/>
            <a:ext cx="1022460" cy="1052014"/>
          </a:xfrm>
          <a:custGeom>
            <a:avLst/>
            <a:gdLst>
              <a:gd name="connsiteX0" fmla="*/ 42 w 1022460"/>
              <a:gd name="connsiteY0" fmla="*/ 570024 h 1052014"/>
              <a:gd name="connsiteX1" fmla="*/ 228642 w 1022460"/>
              <a:gd name="connsiteY1" fmla="*/ 451152 h 1052014"/>
              <a:gd name="connsiteX2" fmla="*/ 411522 w 1022460"/>
              <a:gd name="connsiteY2" fmla="*/ 816912 h 1052014"/>
              <a:gd name="connsiteX3" fmla="*/ 795570 w 1022460"/>
              <a:gd name="connsiteY3" fmla="*/ 85392 h 1052014"/>
              <a:gd name="connsiteX4" fmla="*/ 1015026 w 1022460"/>
              <a:gd name="connsiteY4" fmla="*/ 112824 h 1052014"/>
              <a:gd name="connsiteX5" fmla="*/ 530394 w 1022460"/>
              <a:gd name="connsiteY5" fmla="*/ 963216 h 1052014"/>
              <a:gd name="connsiteX6" fmla="*/ 246930 w 1022460"/>
              <a:gd name="connsiteY6" fmla="*/ 981504 h 1052014"/>
              <a:gd name="connsiteX7" fmla="*/ 42 w 1022460"/>
              <a:gd name="connsiteY7" fmla="*/ 570024 h 1052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22460" h="1052014">
                <a:moveTo>
                  <a:pt x="42" y="570024"/>
                </a:moveTo>
                <a:cubicBezTo>
                  <a:pt x="-3006" y="481632"/>
                  <a:pt x="160062" y="410004"/>
                  <a:pt x="228642" y="451152"/>
                </a:cubicBezTo>
                <a:cubicBezTo>
                  <a:pt x="297222" y="492300"/>
                  <a:pt x="317034" y="877872"/>
                  <a:pt x="411522" y="816912"/>
                </a:cubicBezTo>
                <a:cubicBezTo>
                  <a:pt x="506010" y="755952"/>
                  <a:pt x="694986" y="202740"/>
                  <a:pt x="795570" y="85392"/>
                </a:cubicBezTo>
                <a:cubicBezTo>
                  <a:pt x="896154" y="-31956"/>
                  <a:pt x="1059222" y="-33480"/>
                  <a:pt x="1015026" y="112824"/>
                </a:cubicBezTo>
                <a:cubicBezTo>
                  <a:pt x="970830" y="259128"/>
                  <a:pt x="658410" y="818436"/>
                  <a:pt x="530394" y="963216"/>
                </a:cubicBezTo>
                <a:cubicBezTo>
                  <a:pt x="402378" y="1107996"/>
                  <a:pt x="336846" y="1047036"/>
                  <a:pt x="246930" y="981504"/>
                </a:cubicBezTo>
                <a:cubicBezTo>
                  <a:pt x="157014" y="915972"/>
                  <a:pt x="3090" y="658416"/>
                  <a:pt x="42" y="570024"/>
                </a:cubicBezTo>
                <a:close/>
              </a:path>
            </a:pathLst>
          </a:custGeom>
          <a:solidFill>
            <a:srgbClr val="00B05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!!ExternalAPI">
            <a:extLst>
              <a:ext uri="{FF2B5EF4-FFF2-40B4-BE49-F238E27FC236}">
                <a16:creationId xmlns:a16="http://schemas.microsoft.com/office/drawing/2014/main" id="{0B42D9BF-7444-303C-32EC-ED0D93E6165D}"/>
              </a:ext>
            </a:extLst>
          </p:cNvPr>
          <p:cNvGrpSpPr/>
          <p:nvPr/>
        </p:nvGrpSpPr>
        <p:grpSpPr>
          <a:xfrm>
            <a:off x="4424844" y="2498624"/>
            <a:ext cx="2111830" cy="1430616"/>
            <a:chOff x="6311530" y="2440094"/>
            <a:chExt cx="2111830" cy="1430616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55CC9F9F-AB1C-EC05-7E09-0C53907B6E87}"/>
                </a:ext>
              </a:extLst>
            </p:cNvPr>
            <p:cNvGrpSpPr/>
            <p:nvPr/>
          </p:nvGrpSpPr>
          <p:grpSpPr>
            <a:xfrm>
              <a:off x="6311530" y="2440094"/>
              <a:ext cx="1571706" cy="902532"/>
              <a:chOff x="3873130" y="761495"/>
              <a:chExt cx="2631580" cy="1511151"/>
            </a:xfrm>
          </p:grpSpPr>
          <p:pic>
            <p:nvPicPr>
              <p:cNvPr id="23" name="Picture 2" descr="C++ - Wikipedia">
                <a:extLst>
                  <a:ext uri="{FF2B5EF4-FFF2-40B4-BE49-F238E27FC236}">
                    <a16:creationId xmlns:a16="http://schemas.microsoft.com/office/drawing/2014/main" id="{9A938764-4E1F-D830-2909-D275D5664EA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82927" y="761495"/>
                <a:ext cx="1344295" cy="151115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4" name="Half Frame 23">
                <a:extLst>
                  <a:ext uri="{FF2B5EF4-FFF2-40B4-BE49-F238E27FC236}">
                    <a16:creationId xmlns:a16="http://schemas.microsoft.com/office/drawing/2014/main" id="{A3012BA9-E01F-D2C1-40EF-FEC1EBD94FAB}"/>
                  </a:ext>
                </a:extLst>
              </p:cNvPr>
              <p:cNvSpPr/>
              <p:nvPr/>
            </p:nvSpPr>
            <p:spPr>
              <a:xfrm rot="18910550">
                <a:off x="3873130" y="890522"/>
                <a:ext cx="1219592" cy="1253095"/>
              </a:xfrm>
              <a:prstGeom prst="halfFrame">
                <a:avLst>
                  <a:gd name="adj1" fmla="val 19624"/>
                  <a:gd name="adj2" fmla="val 16197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5" name="Half Frame 24">
                <a:extLst>
                  <a:ext uri="{FF2B5EF4-FFF2-40B4-BE49-F238E27FC236}">
                    <a16:creationId xmlns:a16="http://schemas.microsoft.com/office/drawing/2014/main" id="{9EC02134-E6BC-36B1-B3E2-A76867145C8F}"/>
                  </a:ext>
                </a:extLst>
              </p:cNvPr>
              <p:cNvSpPr/>
              <p:nvPr/>
            </p:nvSpPr>
            <p:spPr>
              <a:xfrm rot="8058736">
                <a:off x="5268367" y="890760"/>
                <a:ext cx="1219592" cy="1253095"/>
              </a:xfrm>
              <a:prstGeom prst="halfFrame">
                <a:avLst>
                  <a:gd name="adj1" fmla="val 19624"/>
                  <a:gd name="adj2" fmla="val 16197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76238312-BF7C-A9B1-375A-CA250885D492}"/>
                </a:ext>
              </a:extLst>
            </p:cNvPr>
            <p:cNvGrpSpPr/>
            <p:nvPr/>
          </p:nvGrpSpPr>
          <p:grpSpPr>
            <a:xfrm>
              <a:off x="7508960" y="2956310"/>
              <a:ext cx="914400" cy="914400"/>
              <a:chOff x="7508960" y="2956310"/>
              <a:chExt cx="914400" cy="914400"/>
            </a:xfrm>
          </p:grpSpPr>
          <p:pic>
            <p:nvPicPr>
              <p:cNvPr id="21" name="Graphic 20" descr="User with solid fill">
                <a:extLst>
                  <a:ext uri="{FF2B5EF4-FFF2-40B4-BE49-F238E27FC236}">
                    <a16:creationId xmlns:a16="http://schemas.microsoft.com/office/drawing/2014/main" id="{66348351-2339-8C6F-152B-BEB5DF04BE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7508960" y="2956310"/>
                <a:ext cx="914400" cy="914400"/>
              </a:xfrm>
              <a:prstGeom prst="rect">
                <a:avLst/>
              </a:prstGeom>
            </p:spPr>
          </p:pic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055EF35-CB08-3812-610E-305D37408FEC}"/>
                  </a:ext>
                </a:extLst>
              </p:cNvPr>
              <p:cNvSpPr txBox="1"/>
              <p:nvPr/>
            </p:nvSpPr>
            <p:spPr>
              <a:xfrm>
                <a:off x="7630169" y="3429000"/>
                <a:ext cx="6527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Chris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131527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25B910-2001-113D-63C9-D2B99E5F79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292B319E-C5E9-3449-68F9-DBF461FE2602}"/>
              </a:ext>
            </a:extLst>
          </p:cNvPr>
          <p:cNvGrpSpPr/>
          <p:nvPr/>
        </p:nvGrpSpPr>
        <p:grpSpPr>
          <a:xfrm>
            <a:off x="1924398" y="2197246"/>
            <a:ext cx="1388225" cy="1388225"/>
            <a:chOff x="1379916" y="3417681"/>
            <a:chExt cx="1388225" cy="1388225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B4E1163-64C0-855B-194E-D526E5F2D88F}"/>
                </a:ext>
              </a:extLst>
            </p:cNvPr>
            <p:cNvSpPr/>
            <p:nvPr/>
          </p:nvSpPr>
          <p:spPr>
            <a:xfrm rot="2741792">
              <a:off x="1379916" y="3417681"/>
              <a:ext cx="1388225" cy="1388225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08F8789-31FA-4818-A707-B55ABB67AAD0}"/>
                </a:ext>
              </a:extLst>
            </p:cNvPr>
            <p:cNvSpPr txBox="1"/>
            <p:nvPr/>
          </p:nvSpPr>
          <p:spPr>
            <a:xfrm>
              <a:off x="1485089" y="3913318"/>
              <a:ext cx="10977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Unit Tests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4F539EC-ED5B-13BA-E205-332E2EED0E8D}"/>
              </a:ext>
            </a:extLst>
          </p:cNvPr>
          <p:cNvGrpSpPr/>
          <p:nvPr/>
        </p:nvGrpSpPr>
        <p:grpSpPr>
          <a:xfrm rot="10800000">
            <a:off x="4386088" y="2779831"/>
            <a:ext cx="1008830" cy="223055"/>
            <a:chOff x="2942706" y="1404851"/>
            <a:chExt cx="1008830" cy="223055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A773B6F6-C72A-8800-3FA9-7BD11D6E027C}"/>
                </a:ext>
              </a:extLst>
            </p:cNvPr>
            <p:cNvCxnSpPr>
              <a:cxnSpLocks/>
            </p:cNvCxnSpPr>
            <p:nvPr/>
          </p:nvCxnSpPr>
          <p:spPr>
            <a:xfrm>
              <a:off x="2942706" y="1404851"/>
              <a:ext cx="1008830" cy="0"/>
            </a:xfrm>
            <a:prstGeom prst="straightConnector1">
              <a:avLst/>
            </a:prstGeom>
            <a:ln w="28575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F95EDE10-A238-926A-CF0D-CF199D84C0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42706" y="1627906"/>
              <a:ext cx="1008830" cy="0"/>
            </a:xfrm>
            <a:prstGeom prst="straightConnector1">
              <a:avLst/>
            </a:prstGeom>
            <a:ln w="28575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" name="Freeform 6">
            <a:extLst>
              <a:ext uri="{FF2B5EF4-FFF2-40B4-BE49-F238E27FC236}">
                <a16:creationId xmlns:a16="http://schemas.microsoft.com/office/drawing/2014/main" id="{B4276C84-342C-4A57-BD38-7E598847BE42}"/>
              </a:ext>
            </a:extLst>
          </p:cNvPr>
          <p:cNvSpPr/>
          <p:nvPr/>
        </p:nvSpPr>
        <p:spPr>
          <a:xfrm>
            <a:off x="2497860" y="2700237"/>
            <a:ext cx="1022460" cy="1052014"/>
          </a:xfrm>
          <a:custGeom>
            <a:avLst/>
            <a:gdLst>
              <a:gd name="connsiteX0" fmla="*/ 42 w 1022460"/>
              <a:gd name="connsiteY0" fmla="*/ 570024 h 1052014"/>
              <a:gd name="connsiteX1" fmla="*/ 228642 w 1022460"/>
              <a:gd name="connsiteY1" fmla="*/ 451152 h 1052014"/>
              <a:gd name="connsiteX2" fmla="*/ 411522 w 1022460"/>
              <a:gd name="connsiteY2" fmla="*/ 816912 h 1052014"/>
              <a:gd name="connsiteX3" fmla="*/ 795570 w 1022460"/>
              <a:gd name="connsiteY3" fmla="*/ 85392 h 1052014"/>
              <a:gd name="connsiteX4" fmla="*/ 1015026 w 1022460"/>
              <a:gd name="connsiteY4" fmla="*/ 112824 h 1052014"/>
              <a:gd name="connsiteX5" fmla="*/ 530394 w 1022460"/>
              <a:gd name="connsiteY5" fmla="*/ 963216 h 1052014"/>
              <a:gd name="connsiteX6" fmla="*/ 246930 w 1022460"/>
              <a:gd name="connsiteY6" fmla="*/ 981504 h 1052014"/>
              <a:gd name="connsiteX7" fmla="*/ 42 w 1022460"/>
              <a:gd name="connsiteY7" fmla="*/ 570024 h 1052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22460" h="1052014">
                <a:moveTo>
                  <a:pt x="42" y="570024"/>
                </a:moveTo>
                <a:cubicBezTo>
                  <a:pt x="-3006" y="481632"/>
                  <a:pt x="160062" y="410004"/>
                  <a:pt x="228642" y="451152"/>
                </a:cubicBezTo>
                <a:cubicBezTo>
                  <a:pt x="297222" y="492300"/>
                  <a:pt x="317034" y="877872"/>
                  <a:pt x="411522" y="816912"/>
                </a:cubicBezTo>
                <a:cubicBezTo>
                  <a:pt x="506010" y="755952"/>
                  <a:pt x="694986" y="202740"/>
                  <a:pt x="795570" y="85392"/>
                </a:cubicBezTo>
                <a:cubicBezTo>
                  <a:pt x="896154" y="-31956"/>
                  <a:pt x="1059222" y="-33480"/>
                  <a:pt x="1015026" y="112824"/>
                </a:cubicBezTo>
                <a:cubicBezTo>
                  <a:pt x="970830" y="259128"/>
                  <a:pt x="658410" y="818436"/>
                  <a:pt x="530394" y="963216"/>
                </a:cubicBezTo>
                <a:cubicBezTo>
                  <a:pt x="402378" y="1107996"/>
                  <a:pt x="336846" y="1047036"/>
                  <a:pt x="246930" y="981504"/>
                </a:cubicBezTo>
                <a:cubicBezTo>
                  <a:pt x="157014" y="915972"/>
                  <a:pt x="3090" y="658416"/>
                  <a:pt x="42" y="570024"/>
                </a:cubicBezTo>
                <a:close/>
              </a:path>
            </a:pathLst>
          </a:custGeom>
          <a:solidFill>
            <a:srgbClr val="00B05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blue and white envelope with a paper in it&#10;&#10;Description automatically generated">
            <a:extLst>
              <a:ext uri="{FF2B5EF4-FFF2-40B4-BE49-F238E27FC236}">
                <a16:creationId xmlns:a16="http://schemas.microsoft.com/office/drawing/2014/main" id="{5E801A32-E21F-91CC-104E-99E67BE9EA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0320" y="3653861"/>
            <a:ext cx="1321008" cy="1204448"/>
          </a:xfrm>
          <a:prstGeom prst="rect">
            <a:avLst/>
          </a:prstGeom>
        </p:spPr>
      </p:pic>
      <p:pic>
        <p:nvPicPr>
          <p:cNvPr id="12" name="Picture 11" descr="A blue and white envelope with a paper in it&#10;&#10;Description automatically generated">
            <a:extLst>
              <a:ext uri="{FF2B5EF4-FFF2-40B4-BE49-F238E27FC236}">
                <a16:creationId xmlns:a16="http://schemas.microsoft.com/office/drawing/2014/main" id="{ACF2A6BF-56E2-CEC1-DB64-F53EC6D239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4875" y="3653861"/>
            <a:ext cx="1321008" cy="1204448"/>
          </a:xfrm>
          <a:prstGeom prst="rect">
            <a:avLst/>
          </a:prstGeom>
        </p:spPr>
      </p:pic>
      <p:pic>
        <p:nvPicPr>
          <p:cNvPr id="15" name="Picture 14" descr="A blue and white envelope with a paper in it&#10;&#10;Description automatically generated">
            <a:extLst>
              <a:ext uri="{FF2B5EF4-FFF2-40B4-BE49-F238E27FC236}">
                <a16:creationId xmlns:a16="http://schemas.microsoft.com/office/drawing/2014/main" id="{6788E15D-E750-DD88-9595-AE0D57E510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9430" y="3653861"/>
            <a:ext cx="1321008" cy="1204448"/>
          </a:xfrm>
          <a:prstGeom prst="rect">
            <a:avLst/>
          </a:prstGeom>
        </p:spPr>
      </p:pic>
      <p:pic>
        <p:nvPicPr>
          <p:cNvPr id="20" name="Picture 19" descr="A blue and white envelope with a paper in it&#10;&#10;Description automatically generated">
            <a:extLst>
              <a:ext uri="{FF2B5EF4-FFF2-40B4-BE49-F238E27FC236}">
                <a16:creationId xmlns:a16="http://schemas.microsoft.com/office/drawing/2014/main" id="{A3857701-F71D-486F-6A42-42E5D3E95A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3986" y="3653861"/>
            <a:ext cx="1321008" cy="1204448"/>
          </a:xfrm>
          <a:prstGeom prst="rect">
            <a:avLst/>
          </a:prstGeom>
        </p:spPr>
      </p:pic>
      <p:grpSp>
        <p:nvGrpSpPr>
          <p:cNvPr id="25" name="!!ExternalAPI">
            <a:extLst>
              <a:ext uri="{FF2B5EF4-FFF2-40B4-BE49-F238E27FC236}">
                <a16:creationId xmlns:a16="http://schemas.microsoft.com/office/drawing/2014/main" id="{D85D5973-3ED9-5473-DF03-A3E1E3ED28F8}"/>
              </a:ext>
            </a:extLst>
          </p:cNvPr>
          <p:cNvGrpSpPr/>
          <p:nvPr/>
        </p:nvGrpSpPr>
        <p:grpSpPr>
          <a:xfrm>
            <a:off x="6311530" y="2440094"/>
            <a:ext cx="2111830" cy="1430616"/>
            <a:chOff x="6311530" y="2440094"/>
            <a:chExt cx="2111830" cy="143061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9A82B07F-4864-514F-7649-04B8732AB4DB}"/>
                </a:ext>
              </a:extLst>
            </p:cNvPr>
            <p:cNvGrpSpPr/>
            <p:nvPr/>
          </p:nvGrpSpPr>
          <p:grpSpPr>
            <a:xfrm>
              <a:off x="6311530" y="2440094"/>
              <a:ext cx="1571706" cy="902532"/>
              <a:chOff x="3873130" y="761495"/>
              <a:chExt cx="2631580" cy="1511151"/>
            </a:xfrm>
          </p:grpSpPr>
          <p:pic>
            <p:nvPicPr>
              <p:cNvPr id="3074" name="Picture 2" descr="C++ - Wikipedia">
                <a:extLst>
                  <a:ext uri="{FF2B5EF4-FFF2-40B4-BE49-F238E27FC236}">
                    <a16:creationId xmlns:a16="http://schemas.microsoft.com/office/drawing/2014/main" id="{63BF748A-2851-0127-601E-85E1CDF1B7E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82927" y="761495"/>
                <a:ext cx="1344295" cy="151115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" name="Half Frame 3">
                <a:extLst>
                  <a:ext uri="{FF2B5EF4-FFF2-40B4-BE49-F238E27FC236}">
                    <a16:creationId xmlns:a16="http://schemas.microsoft.com/office/drawing/2014/main" id="{A165643F-1001-14A1-F605-FB10D4C0DB09}"/>
                  </a:ext>
                </a:extLst>
              </p:cNvPr>
              <p:cNvSpPr/>
              <p:nvPr/>
            </p:nvSpPr>
            <p:spPr>
              <a:xfrm rot="18910550">
                <a:off x="3873130" y="890522"/>
                <a:ext cx="1219592" cy="1253095"/>
              </a:xfrm>
              <a:prstGeom prst="halfFrame">
                <a:avLst>
                  <a:gd name="adj1" fmla="val 19624"/>
                  <a:gd name="adj2" fmla="val 16197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" name="Half Frame 4">
                <a:extLst>
                  <a:ext uri="{FF2B5EF4-FFF2-40B4-BE49-F238E27FC236}">
                    <a16:creationId xmlns:a16="http://schemas.microsoft.com/office/drawing/2014/main" id="{0D2557B6-47CE-824F-3969-DB0EAC76DD9D}"/>
                  </a:ext>
                </a:extLst>
              </p:cNvPr>
              <p:cNvSpPr/>
              <p:nvPr/>
            </p:nvSpPr>
            <p:spPr>
              <a:xfrm rot="8058736">
                <a:off x="5268367" y="890760"/>
                <a:ext cx="1219592" cy="1253095"/>
              </a:xfrm>
              <a:prstGeom prst="halfFrame">
                <a:avLst>
                  <a:gd name="adj1" fmla="val 19624"/>
                  <a:gd name="adj2" fmla="val 16197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C7FC637F-7B99-FAFD-F4CA-4A96B0B524CC}"/>
                </a:ext>
              </a:extLst>
            </p:cNvPr>
            <p:cNvGrpSpPr/>
            <p:nvPr/>
          </p:nvGrpSpPr>
          <p:grpSpPr>
            <a:xfrm>
              <a:off x="7508960" y="2956310"/>
              <a:ext cx="914400" cy="914400"/>
              <a:chOff x="7508960" y="2956310"/>
              <a:chExt cx="914400" cy="914400"/>
            </a:xfrm>
          </p:grpSpPr>
          <p:pic>
            <p:nvPicPr>
              <p:cNvPr id="22" name="Graphic 21" descr="User with solid fill">
                <a:extLst>
                  <a:ext uri="{FF2B5EF4-FFF2-40B4-BE49-F238E27FC236}">
                    <a16:creationId xmlns:a16="http://schemas.microsoft.com/office/drawing/2014/main" id="{20BFAF49-3385-46EE-DDA4-3CB74B987F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7508960" y="2956310"/>
                <a:ext cx="914400" cy="914400"/>
              </a:xfrm>
              <a:prstGeom prst="rect">
                <a:avLst/>
              </a:prstGeom>
            </p:spPr>
          </p:pic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EEFEDD6-60B4-0E5B-4D76-98B03FA8D1E7}"/>
                  </a:ext>
                </a:extLst>
              </p:cNvPr>
              <p:cNvSpPr txBox="1"/>
              <p:nvPr/>
            </p:nvSpPr>
            <p:spPr>
              <a:xfrm>
                <a:off x="7630169" y="3429000"/>
                <a:ext cx="6527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Chris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430716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40A505-335E-6235-87A0-54BFB22482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EDC316C4-2734-1344-DE34-2E38808BF4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2400"/>
            <a:ext cx="12192000" cy="655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5-Point Star 3">
            <a:extLst>
              <a:ext uri="{FF2B5EF4-FFF2-40B4-BE49-F238E27FC236}">
                <a16:creationId xmlns:a16="http://schemas.microsoft.com/office/drawing/2014/main" id="{1FA1D15A-6F75-4C93-B198-13736994A958}"/>
              </a:ext>
            </a:extLst>
          </p:cNvPr>
          <p:cNvSpPr/>
          <p:nvPr/>
        </p:nvSpPr>
        <p:spPr>
          <a:xfrm>
            <a:off x="11130116" y="5073445"/>
            <a:ext cx="275303" cy="275303"/>
          </a:xfrm>
          <a:prstGeom prst="star5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5-Point Star 4">
            <a:extLst>
              <a:ext uri="{FF2B5EF4-FFF2-40B4-BE49-F238E27FC236}">
                <a16:creationId xmlns:a16="http://schemas.microsoft.com/office/drawing/2014/main" id="{D3F83D16-9E8D-18C6-AABD-AE0DDE644945}"/>
              </a:ext>
            </a:extLst>
          </p:cNvPr>
          <p:cNvSpPr/>
          <p:nvPr/>
        </p:nvSpPr>
        <p:spPr>
          <a:xfrm>
            <a:off x="6095375" y="1510056"/>
            <a:ext cx="275303" cy="275303"/>
          </a:xfrm>
          <a:prstGeom prst="star5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5-Point Star 1">
            <a:extLst>
              <a:ext uri="{FF2B5EF4-FFF2-40B4-BE49-F238E27FC236}">
                <a16:creationId xmlns:a16="http://schemas.microsoft.com/office/drawing/2014/main" id="{EBA00565-331D-0D89-E6D0-9EDBD279CB98}"/>
              </a:ext>
            </a:extLst>
          </p:cNvPr>
          <p:cNvSpPr/>
          <p:nvPr/>
        </p:nvSpPr>
        <p:spPr>
          <a:xfrm>
            <a:off x="1357120" y="2133511"/>
            <a:ext cx="275303" cy="275303"/>
          </a:xfrm>
          <a:prstGeom prst="star5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1814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6B68B7-2DB5-E6D1-54C9-F465F2195D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E19610ED-F466-5091-D781-0E7BF12BB380}"/>
              </a:ext>
            </a:extLst>
          </p:cNvPr>
          <p:cNvGrpSpPr/>
          <p:nvPr/>
        </p:nvGrpSpPr>
        <p:grpSpPr>
          <a:xfrm>
            <a:off x="1924398" y="2197246"/>
            <a:ext cx="1388225" cy="1388225"/>
            <a:chOff x="1379916" y="3417681"/>
            <a:chExt cx="1388225" cy="1388225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C87FC73-F0F4-3247-8896-FCEFA6AA03F2}"/>
                </a:ext>
              </a:extLst>
            </p:cNvPr>
            <p:cNvSpPr/>
            <p:nvPr/>
          </p:nvSpPr>
          <p:spPr>
            <a:xfrm rot="2741792">
              <a:off x="1379916" y="3417681"/>
              <a:ext cx="1388225" cy="1388225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8798128-2989-7C80-AB4F-93A2C9AE25FE}"/>
                </a:ext>
              </a:extLst>
            </p:cNvPr>
            <p:cNvSpPr txBox="1"/>
            <p:nvPr/>
          </p:nvSpPr>
          <p:spPr>
            <a:xfrm>
              <a:off x="1485089" y="3913318"/>
              <a:ext cx="10977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Unit Tests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32D0D1D-870B-F0ED-C313-E4A772FE2FEF}"/>
              </a:ext>
            </a:extLst>
          </p:cNvPr>
          <p:cNvGrpSpPr/>
          <p:nvPr/>
        </p:nvGrpSpPr>
        <p:grpSpPr>
          <a:xfrm rot="10800000">
            <a:off x="4386088" y="2779831"/>
            <a:ext cx="1008830" cy="223055"/>
            <a:chOff x="2942706" y="1404851"/>
            <a:chExt cx="1008830" cy="223055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73943F96-D91F-7FA5-DF6A-08A399D138D6}"/>
                </a:ext>
              </a:extLst>
            </p:cNvPr>
            <p:cNvCxnSpPr>
              <a:cxnSpLocks/>
            </p:cNvCxnSpPr>
            <p:nvPr/>
          </p:nvCxnSpPr>
          <p:spPr>
            <a:xfrm>
              <a:off x="2942706" y="1404851"/>
              <a:ext cx="1008830" cy="0"/>
            </a:xfrm>
            <a:prstGeom prst="straightConnector1">
              <a:avLst/>
            </a:prstGeom>
            <a:ln w="28575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3CC811EC-8149-6D1B-7773-C3C971ACF4D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42706" y="1627906"/>
              <a:ext cx="1008830" cy="0"/>
            </a:xfrm>
            <a:prstGeom prst="straightConnector1">
              <a:avLst/>
            </a:prstGeom>
            <a:ln w="28575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" name="Freeform 6">
            <a:extLst>
              <a:ext uri="{FF2B5EF4-FFF2-40B4-BE49-F238E27FC236}">
                <a16:creationId xmlns:a16="http://schemas.microsoft.com/office/drawing/2014/main" id="{CB62F1B9-2B2B-B245-9582-9CDF70A438BF}"/>
              </a:ext>
            </a:extLst>
          </p:cNvPr>
          <p:cNvSpPr/>
          <p:nvPr/>
        </p:nvSpPr>
        <p:spPr>
          <a:xfrm>
            <a:off x="2497860" y="2700237"/>
            <a:ext cx="1022460" cy="1052014"/>
          </a:xfrm>
          <a:custGeom>
            <a:avLst/>
            <a:gdLst>
              <a:gd name="connsiteX0" fmla="*/ 42 w 1022460"/>
              <a:gd name="connsiteY0" fmla="*/ 570024 h 1052014"/>
              <a:gd name="connsiteX1" fmla="*/ 228642 w 1022460"/>
              <a:gd name="connsiteY1" fmla="*/ 451152 h 1052014"/>
              <a:gd name="connsiteX2" fmla="*/ 411522 w 1022460"/>
              <a:gd name="connsiteY2" fmla="*/ 816912 h 1052014"/>
              <a:gd name="connsiteX3" fmla="*/ 795570 w 1022460"/>
              <a:gd name="connsiteY3" fmla="*/ 85392 h 1052014"/>
              <a:gd name="connsiteX4" fmla="*/ 1015026 w 1022460"/>
              <a:gd name="connsiteY4" fmla="*/ 112824 h 1052014"/>
              <a:gd name="connsiteX5" fmla="*/ 530394 w 1022460"/>
              <a:gd name="connsiteY5" fmla="*/ 963216 h 1052014"/>
              <a:gd name="connsiteX6" fmla="*/ 246930 w 1022460"/>
              <a:gd name="connsiteY6" fmla="*/ 981504 h 1052014"/>
              <a:gd name="connsiteX7" fmla="*/ 42 w 1022460"/>
              <a:gd name="connsiteY7" fmla="*/ 570024 h 1052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22460" h="1052014">
                <a:moveTo>
                  <a:pt x="42" y="570024"/>
                </a:moveTo>
                <a:cubicBezTo>
                  <a:pt x="-3006" y="481632"/>
                  <a:pt x="160062" y="410004"/>
                  <a:pt x="228642" y="451152"/>
                </a:cubicBezTo>
                <a:cubicBezTo>
                  <a:pt x="297222" y="492300"/>
                  <a:pt x="317034" y="877872"/>
                  <a:pt x="411522" y="816912"/>
                </a:cubicBezTo>
                <a:cubicBezTo>
                  <a:pt x="506010" y="755952"/>
                  <a:pt x="694986" y="202740"/>
                  <a:pt x="795570" y="85392"/>
                </a:cubicBezTo>
                <a:cubicBezTo>
                  <a:pt x="896154" y="-31956"/>
                  <a:pt x="1059222" y="-33480"/>
                  <a:pt x="1015026" y="112824"/>
                </a:cubicBezTo>
                <a:cubicBezTo>
                  <a:pt x="970830" y="259128"/>
                  <a:pt x="658410" y="818436"/>
                  <a:pt x="530394" y="963216"/>
                </a:cubicBezTo>
                <a:cubicBezTo>
                  <a:pt x="402378" y="1107996"/>
                  <a:pt x="336846" y="1047036"/>
                  <a:pt x="246930" y="981504"/>
                </a:cubicBezTo>
                <a:cubicBezTo>
                  <a:pt x="157014" y="915972"/>
                  <a:pt x="3090" y="658416"/>
                  <a:pt x="42" y="570024"/>
                </a:cubicBezTo>
                <a:close/>
              </a:path>
            </a:pathLst>
          </a:custGeom>
          <a:solidFill>
            <a:srgbClr val="00B05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CD061EF-FF29-6D92-F6BF-258C9D54F5C4}"/>
              </a:ext>
            </a:extLst>
          </p:cNvPr>
          <p:cNvGrpSpPr/>
          <p:nvPr/>
        </p:nvGrpSpPr>
        <p:grpSpPr>
          <a:xfrm>
            <a:off x="6311530" y="2440094"/>
            <a:ext cx="1571706" cy="902532"/>
            <a:chOff x="3873130" y="761495"/>
            <a:chExt cx="2631580" cy="1511151"/>
          </a:xfrm>
        </p:grpSpPr>
        <p:pic>
          <p:nvPicPr>
            <p:cNvPr id="3074" name="Picture 2" descr="C++ - Wikipedia">
              <a:extLst>
                <a:ext uri="{FF2B5EF4-FFF2-40B4-BE49-F238E27FC236}">
                  <a16:creationId xmlns:a16="http://schemas.microsoft.com/office/drawing/2014/main" id="{1C6D6615-5C5E-8658-A223-4FFC8C2807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82927" y="761495"/>
              <a:ext cx="1344295" cy="15111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Half Frame 3">
              <a:extLst>
                <a:ext uri="{FF2B5EF4-FFF2-40B4-BE49-F238E27FC236}">
                  <a16:creationId xmlns:a16="http://schemas.microsoft.com/office/drawing/2014/main" id="{75948E7D-5010-E997-18E9-0A3EF0F99C4E}"/>
                </a:ext>
              </a:extLst>
            </p:cNvPr>
            <p:cNvSpPr/>
            <p:nvPr/>
          </p:nvSpPr>
          <p:spPr>
            <a:xfrm rot="18910550">
              <a:off x="3873130" y="890522"/>
              <a:ext cx="1219592" cy="1253095"/>
            </a:xfrm>
            <a:prstGeom prst="halfFrame">
              <a:avLst>
                <a:gd name="adj1" fmla="val 19624"/>
                <a:gd name="adj2" fmla="val 16197"/>
              </a:avLst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Half Frame 4">
              <a:extLst>
                <a:ext uri="{FF2B5EF4-FFF2-40B4-BE49-F238E27FC236}">
                  <a16:creationId xmlns:a16="http://schemas.microsoft.com/office/drawing/2014/main" id="{3168BD6A-3B31-41CC-4252-A024A3551ACE}"/>
                </a:ext>
              </a:extLst>
            </p:cNvPr>
            <p:cNvSpPr/>
            <p:nvPr/>
          </p:nvSpPr>
          <p:spPr>
            <a:xfrm rot="8058736">
              <a:off x="5268367" y="890760"/>
              <a:ext cx="1219592" cy="1253095"/>
            </a:xfrm>
            <a:prstGeom prst="halfFrame">
              <a:avLst>
                <a:gd name="adj1" fmla="val 19624"/>
                <a:gd name="adj2" fmla="val 16197"/>
              </a:avLst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3981AB0-FFA7-DE65-0030-AA4668B2B0B1}"/>
              </a:ext>
            </a:extLst>
          </p:cNvPr>
          <p:cNvGrpSpPr/>
          <p:nvPr/>
        </p:nvGrpSpPr>
        <p:grpSpPr>
          <a:xfrm>
            <a:off x="7508960" y="2956310"/>
            <a:ext cx="914400" cy="914400"/>
            <a:chOff x="7508960" y="2956310"/>
            <a:chExt cx="914400" cy="914400"/>
          </a:xfrm>
        </p:grpSpPr>
        <p:pic>
          <p:nvPicPr>
            <p:cNvPr id="22" name="Graphic 21" descr="User with solid fill">
              <a:extLst>
                <a:ext uri="{FF2B5EF4-FFF2-40B4-BE49-F238E27FC236}">
                  <a16:creationId xmlns:a16="http://schemas.microsoft.com/office/drawing/2014/main" id="{384D2C67-255B-689B-6631-9CB04A2F8F4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508960" y="2956310"/>
              <a:ext cx="914400" cy="91440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856D95D-B03E-2021-6A24-B4DF3CE1B07E}"/>
                </a:ext>
              </a:extLst>
            </p:cNvPr>
            <p:cNvSpPr txBox="1"/>
            <p:nvPr/>
          </p:nvSpPr>
          <p:spPr>
            <a:xfrm>
              <a:off x="7630169" y="3429000"/>
              <a:ext cx="6527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Chris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466699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F47387-04F3-B965-9BE1-884E7AABBD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7FE34084-B604-8C19-83BE-11AE370CB560}"/>
              </a:ext>
            </a:extLst>
          </p:cNvPr>
          <p:cNvGrpSpPr/>
          <p:nvPr/>
        </p:nvGrpSpPr>
        <p:grpSpPr>
          <a:xfrm>
            <a:off x="1924398" y="2197246"/>
            <a:ext cx="1388225" cy="1388225"/>
            <a:chOff x="1379916" y="3417681"/>
            <a:chExt cx="1388225" cy="1388225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DE40808-2CC3-C3A5-3906-C809670A7F88}"/>
                </a:ext>
              </a:extLst>
            </p:cNvPr>
            <p:cNvSpPr/>
            <p:nvPr/>
          </p:nvSpPr>
          <p:spPr>
            <a:xfrm rot="2741792">
              <a:off x="1379916" y="3417681"/>
              <a:ext cx="1388225" cy="1388225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65DA5FB-140D-378B-DAF6-CD7D1DB028E5}"/>
                </a:ext>
              </a:extLst>
            </p:cNvPr>
            <p:cNvSpPr txBox="1"/>
            <p:nvPr/>
          </p:nvSpPr>
          <p:spPr>
            <a:xfrm>
              <a:off x="1485089" y="3913318"/>
              <a:ext cx="10977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Unit Tests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4A55668-5EE8-77B8-6468-21772E14779E}"/>
              </a:ext>
            </a:extLst>
          </p:cNvPr>
          <p:cNvGrpSpPr/>
          <p:nvPr/>
        </p:nvGrpSpPr>
        <p:grpSpPr>
          <a:xfrm rot="10800000">
            <a:off x="4386088" y="2779831"/>
            <a:ext cx="1008830" cy="223055"/>
            <a:chOff x="2942706" y="1404851"/>
            <a:chExt cx="1008830" cy="223055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7F0FA6E3-2636-C56C-9BFB-25C981EC8DC8}"/>
                </a:ext>
              </a:extLst>
            </p:cNvPr>
            <p:cNvCxnSpPr>
              <a:cxnSpLocks/>
            </p:cNvCxnSpPr>
            <p:nvPr/>
          </p:nvCxnSpPr>
          <p:spPr>
            <a:xfrm>
              <a:off x="2942706" y="1404851"/>
              <a:ext cx="1008830" cy="0"/>
            </a:xfrm>
            <a:prstGeom prst="straightConnector1">
              <a:avLst/>
            </a:prstGeom>
            <a:ln w="28575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D2335E3A-305E-CDA4-F882-8B4CE0C67C7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42706" y="1627906"/>
              <a:ext cx="1008830" cy="0"/>
            </a:xfrm>
            <a:prstGeom prst="straightConnector1">
              <a:avLst/>
            </a:prstGeom>
            <a:ln w="28575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" name="Freeform 6">
            <a:extLst>
              <a:ext uri="{FF2B5EF4-FFF2-40B4-BE49-F238E27FC236}">
                <a16:creationId xmlns:a16="http://schemas.microsoft.com/office/drawing/2014/main" id="{38FC5B2C-9E98-3C28-C574-F00DC9E093E1}"/>
              </a:ext>
            </a:extLst>
          </p:cNvPr>
          <p:cNvSpPr/>
          <p:nvPr/>
        </p:nvSpPr>
        <p:spPr>
          <a:xfrm>
            <a:off x="2497860" y="2700237"/>
            <a:ext cx="1022460" cy="1052014"/>
          </a:xfrm>
          <a:custGeom>
            <a:avLst/>
            <a:gdLst>
              <a:gd name="connsiteX0" fmla="*/ 42 w 1022460"/>
              <a:gd name="connsiteY0" fmla="*/ 570024 h 1052014"/>
              <a:gd name="connsiteX1" fmla="*/ 228642 w 1022460"/>
              <a:gd name="connsiteY1" fmla="*/ 451152 h 1052014"/>
              <a:gd name="connsiteX2" fmla="*/ 411522 w 1022460"/>
              <a:gd name="connsiteY2" fmla="*/ 816912 h 1052014"/>
              <a:gd name="connsiteX3" fmla="*/ 795570 w 1022460"/>
              <a:gd name="connsiteY3" fmla="*/ 85392 h 1052014"/>
              <a:gd name="connsiteX4" fmla="*/ 1015026 w 1022460"/>
              <a:gd name="connsiteY4" fmla="*/ 112824 h 1052014"/>
              <a:gd name="connsiteX5" fmla="*/ 530394 w 1022460"/>
              <a:gd name="connsiteY5" fmla="*/ 963216 h 1052014"/>
              <a:gd name="connsiteX6" fmla="*/ 246930 w 1022460"/>
              <a:gd name="connsiteY6" fmla="*/ 981504 h 1052014"/>
              <a:gd name="connsiteX7" fmla="*/ 42 w 1022460"/>
              <a:gd name="connsiteY7" fmla="*/ 570024 h 1052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22460" h="1052014">
                <a:moveTo>
                  <a:pt x="42" y="570024"/>
                </a:moveTo>
                <a:cubicBezTo>
                  <a:pt x="-3006" y="481632"/>
                  <a:pt x="160062" y="410004"/>
                  <a:pt x="228642" y="451152"/>
                </a:cubicBezTo>
                <a:cubicBezTo>
                  <a:pt x="297222" y="492300"/>
                  <a:pt x="317034" y="877872"/>
                  <a:pt x="411522" y="816912"/>
                </a:cubicBezTo>
                <a:cubicBezTo>
                  <a:pt x="506010" y="755952"/>
                  <a:pt x="694986" y="202740"/>
                  <a:pt x="795570" y="85392"/>
                </a:cubicBezTo>
                <a:cubicBezTo>
                  <a:pt x="896154" y="-31956"/>
                  <a:pt x="1059222" y="-33480"/>
                  <a:pt x="1015026" y="112824"/>
                </a:cubicBezTo>
                <a:cubicBezTo>
                  <a:pt x="970830" y="259128"/>
                  <a:pt x="658410" y="818436"/>
                  <a:pt x="530394" y="963216"/>
                </a:cubicBezTo>
                <a:cubicBezTo>
                  <a:pt x="402378" y="1107996"/>
                  <a:pt x="336846" y="1047036"/>
                  <a:pt x="246930" y="981504"/>
                </a:cubicBezTo>
                <a:cubicBezTo>
                  <a:pt x="157014" y="915972"/>
                  <a:pt x="3090" y="658416"/>
                  <a:pt x="42" y="570024"/>
                </a:cubicBezTo>
                <a:close/>
              </a:path>
            </a:pathLst>
          </a:custGeom>
          <a:solidFill>
            <a:srgbClr val="00B05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ABDA888-1008-6F55-A93F-0FE02C922295}"/>
              </a:ext>
            </a:extLst>
          </p:cNvPr>
          <p:cNvGrpSpPr/>
          <p:nvPr/>
        </p:nvGrpSpPr>
        <p:grpSpPr>
          <a:xfrm>
            <a:off x="6311530" y="2440094"/>
            <a:ext cx="1571706" cy="902532"/>
            <a:chOff x="3873130" y="761495"/>
            <a:chExt cx="2631580" cy="1511151"/>
          </a:xfrm>
        </p:grpSpPr>
        <p:pic>
          <p:nvPicPr>
            <p:cNvPr id="3074" name="Picture 2" descr="C++ - Wikipedia">
              <a:extLst>
                <a:ext uri="{FF2B5EF4-FFF2-40B4-BE49-F238E27FC236}">
                  <a16:creationId xmlns:a16="http://schemas.microsoft.com/office/drawing/2014/main" id="{0AF5875F-192F-6A61-A05D-87F58F5784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82927" y="761495"/>
              <a:ext cx="1344295" cy="15111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Half Frame 3">
              <a:extLst>
                <a:ext uri="{FF2B5EF4-FFF2-40B4-BE49-F238E27FC236}">
                  <a16:creationId xmlns:a16="http://schemas.microsoft.com/office/drawing/2014/main" id="{7945C13F-08C0-5A23-A7DF-4A10FC5C8B7D}"/>
                </a:ext>
              </a:extLst>
            </p:cNvPr>
            <p:cNvSpPr/>
            <p:nvPr/>
          </p:nvSpPr>
          <p:spPr>
            <a:xfrm rot="18910550">
              <a:off x="3873130" y="890522"/>
              <a:ext cx="1219592" cy="1253095"/>
            </a:xfrm>
            <a:prstGeom prst="halfFrame">
              <a:avLst>
                <a:gd name="adj1" fmla="val 19624"/>
                <a:gd name="adj2" fmla="val 16197"/>
              </a:avLst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Half Frame 4">
              <a:extLst>
                <a:ext uri="{FF2B5EF4-FFF2-40B4-BE49-F238E27FC236}">
                  <a16:creationId xmlns:a16="http://schemas.microsoft.com/office/drawing/2014/main" id="{0B0A6DDC-9340-BFBE-FFD2-10D921BE2123}"/>
                </a:ext>
              </a:extLst>
            </p:cNvPr>
            <p:cNvSpPr/>
            <p:nvPr/>
          </p:nvSpPr>
          <p:spPr>
            <a:xfrm rot="8058736">
              <a:off x="5268367" y="890760"/>
              <a:ext cx="1219592" cy="1253095"/>
            </a:xfrm>
            <a:prstGeom prst="halfFrame">
              <a:avLst>
                <a:gd name="adj1" fmla="val 19624"/>
                <a:gd name="adj2" fmla="val 16197"/>
              </a:avLst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BA2B40C-31D1-59C5-3C94-DC4901D331BD}"/>
              </a:ext>
            </a:extLst>
          </p:cNvPr>
          <p:cNvGrpSpPr/>
          <p:nvPr/>
        </p:nvGrpSpPr>
        <p:grpSpPr>
          <a:xfrm>
            <a:off x="2946409" y="3027329"/>
            <a:ext cx="914400" cy="914400"/>
            <a:chOff x="7508960" y="2956310"/>
            <a:chExt cx="914400" cy="914400"/>
          </a:xfrm>
        </p:grpSpPr>
        <p:pic>
          <p:nvPicPr>
            <p:cNvPr id="22" name="Graphic 21" descr="User with solid fill">
              <a:extLst>
                <a:ext uri="{FF2B5EF4-FFF2-40B4-BE49-F238E27FC236}">
                  <a16:creationId xmlns:a16="http://schemas.microsoft.com/office/drawing/2014/main" id="{F11AE694-ABDB-7794-7616-92E2F986CA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508960" y="2956310"/>
              <a:ext cx="914400" cy="91440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3853B9D-A14B-E19B-F11C-E0ED98BFB859}"/>
                </a:ext>
              </a:extLst>
            </p:cNvPr>
            <p:cNvSpPr txBox="1"/>
            <p:nvPr/>
          </p:nvSpPr>
          <p:spPr>
            <a:xfrm>
              <a:off x="7630169" y="3429000"/>
              <a:ext cx="6527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Chris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824023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id="{6ED9103C-3E1C-3C12-1549-5026245018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8741" y="967409"/>
            <a:ext cx="10726309" cy="4290391"/>
          </a:xfrm>
        </p:spPr>
        <p:txBody>
          <a:bodyPr anchor="ctr"/>
          <a:lstStyle/>
          <a:p>
            <a:r>
              <a:rPr lang="en-US" dirty="0"/>
              <a:t>There is currently a security bug bounty. If a security bug is found in production, a reward is paid to the hacker that finds it.</a:t>
            </a:r>
          </a:p>
          <a:p>
            <a:r>
              <a:rPr lang="en-US" dirty="0"/>
              <a:t>This bounty is paid from the budget of the team responsible for the project.</a:t>
            </a:r>
          </a:p>
          <a:p>
            <a:r>
              <a:rPr lang="en-US" dirty="0"/>
              <a:t>There has been over $1,000,000 in payouts.</a:t>
            </a:r>
          </a:p>
        </p:txBody>
      </p:sp>
    </p:spTree>
    <p:extLst>
      <p:ext uri="{BB962C8B-B14F-4D97-AF65-F5344CB8AC3E}">
        <p14:creationId xmlns:p14="http://schemas.microsoft.com/office/powerpoint/2010/main" val="34771550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8320351-9FA2-4A26-885B-BB8F3E4902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8CD2EFB-78C2-4C6E-A6B9-4ED12FAD5B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4" name="Picture 13" descr="Seven-spot ladybug climbing a grass blade">
            <a:extLst>
              <a:ext uri="{FF2B5EF4-FFF2-40B4-BE49-F238E27FC236}">
                <a16:creationId xmlns:a16="http://schemas.microsoft.com/office/drawing/2014/main" id="{BC40491A-20BC-64F5-6F2F-668E6A6E92E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b="15730"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4CA8B8-607D-FE4B-D774-72C93B1180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8" y="600427"/>
            <a:ext cx="9875520" cy="1513045"/>
          </a:xfrm>
        </p:spPr>
        <p:txBody>
          <a:bodyPr anchor="t">
            <a:normAutofit/>
          </a:bodyPr>
          <a:lstStyle/>
          <a:p>
            <a:pPr algn="l"/>
            <a:r>
              <a:rPr lang="en-US" sz="8200" dirty="0">
                <a:solidFill>
                  <a:srgbClr val="FFFFFF"/>
                </a:solidFill>
              </a:rPr>
              <a:t>Story #6 – Bug Bounty</a:t>
            </a:r>
          </a:p>
        </p:txBody>
      </p:sp>
    </p:spTree>
    <p:extLst>
      <p:ext uri="{BB962C8B-B14F-4D97-AF65-F5344CB8AC3E}">
        <p14:creationId xmlns:p14="http://schemas.microsoft.com/office/powerpoint/2010/main" val="3411901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id="{6ED9103C-3E1C-3C12-1549-5026245018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9244" y="6040854"/>
            <a:ext cx="10726309" cy="4290391"/>
          </a:xfrm>
        </p:spPr>
        <p:txBody>
          <a:bodyPr anchor="ctr">
            <a:noAutofit/>
            <a:scene3d>
              <a:camera prst="perspectiveRelaxedModerately"/>
              <a:lightRig rig="threePt" dir="t"/>
            </a:scene3d>
            <a:sp3d z="19050"/>
          </a:bodyPr>
          <a:lstStyle/>
          <a:p>
            <a:r>
              <a:rPr lang="en-US" sz="4800" dirty="0"/>
              <a:t>There is currently a security bug bounty. </a:t>
            </a:r>
          </a:p>
          <a:p>
            <a:r>
              <a:rPr lang="en-US" sz="4800" dirty="0"/>
              <a:t>If a security bug is found in production, a reward is paid to the hacker that finds it.</a:t>
            </a:r>
          </a:p>
          <a:p>
            <a:r>
              <a:rPr lang="en-US" sz="4800" dirty="0"/>
              <a:t>This bounty is paid from the budget of the team responsible for the project.</a:t>
            </a:r>
          </a:p>
          <a:p>
            <a:r>
              <a:rPr lang="en-US" sz="4800" dirty="0"/>
              <a:t>So far, there has been over $1,000,000 in payouts.</a:t>
            </a:r>
          </a:p>
        </p:txBody>
      </p:sp>
    </p:spTree>
    <p:extLst>
      <p:ext uri="{BB962C8B-B14F-4D97-AF65-F5344CB8AC3E}">
        <p14:creationId xmlns:p14="http://schemas.microsoft.com/office/powerpoint/2010/main" val="4012672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018 -0.07083 L 0.00899 -0.83912 " pathEditMode="relative" rAng="0" ptsTypes="AA">
                                      <p:cBhvr>
                                        <p:cTn id="6" dur="15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60" y="-3842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ow that UX vs design analogy is wrong | by Shain McAlindon | Medium">
            <a:extLst>
              <a:ext uri="{FF2B5EF4-FFF2-40B4-BE49-F238E27FC236}">
                <a16:creationId xmlns:a16="http://schemas.microsoft.com/office/drawing/2014/main" id="{06ECEF15-537F-F96D-6F59-609BA6A941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0700" y="958850"/>
            <a:ext cx="8610600" cy="494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188931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CA8B8-607D-FE4B-D774-72C93B1180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4027706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chemeClr val="bg1">
                    <a:lumMod val="50000"/>
                  </a:schemeClr>
                </a:solidFill>
              </a:rPr>
              <a:t>Scenario:</a:t>
            </a:r>
            <a:br>
              <a:rPr lang="en-US" sz="44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sz="4400" dirty="0">
                <a:solidFill>
                  <a:schemeClr val="bg1">
                    <a:lumMod val="50000"/>
                  </a:schemeClr>
                </a:solidFill>
              </a:rPr>
              <a:t>A team finds and fixes a security bug before a hacker has reported it. </a:t>
            </a:r>
            <a:br>
              <a:rPr lang="en-US" sz="6000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582962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CA8B8-607D-FE4B-D774-72C93B1180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4027706"/>
          </a:xfrm>
        </p:spPr>
        <p:txBody>
          <a:bodyPr anchor="ctr">
            <a:normAutofit/>
          </a:bodyPr>
          <a:lstStyle/>
          <a:p>
            <a:r>
              <a:rPr lang="en-US" dirty="0"/>
              <a:t>Q: How long should they wait to release the fix?</a:t>
            </a:r>
          </a:p>
        </p:txBody>
      </p:sp>
    </p:spTree>
    <p:extLst>
      <p:ext uri="{BB962C8B-B14F-4D97-AF65-F5344CB8AC3E}">
        <p14:creationId xmlns:p14="http://schemas.microsoft.com/office/powerpoint/2010/main" val="428703751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CA8B8-607D-FE4B-D774-72C93B1180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4027706"/>
          </a:xfrm>
        </p:spPr>
        <p:txBody>
          <a:bodyPr anchor="ctr">
            <a:normAutofit/>
          </a:bodyPr>
          <a:lstStyle/>
          <a:p>
            <a:r>
              <a:rPr lang="en-US" dirty="0"/>
              <a:t>Q: How many days should we give the hackers before we release the fix?</a:t>
            </a:r>
          </a:p>
        </p:txBody>
      </p:sp>
    </p:spTree>
    <p:extLst>
      <p:ext uri="{BB962C8B-B14F-4D97-AF65-F5344CB8AC3E}">
        <p14:creationId xmlns:p14="http://schemas.microsoft.com/office/powerpoint/2010/main" val="152552778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CA8B8-607D-FE4B-D774-72C93B1180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4027706"/>
          </a:xfrm>
        </p:spPr>
        <p:txBody>
          <a:bodyPr anchor="ctr">
            <a:normAutofit/>
          </a:bodyPr>
          <a:lstStyle/>
          <a:p>
            <a:br>
              <a:rPr lang="en-US" sz="6000" dirty="0"/>
            </a:br>
            <a:r>
              <a:rPr lang="en-US" sz="4800" dirty="0"/>
              <a:t>A: Usually no more than 2-3  days</a:t>
            </a:r>
            <a:br>
              <a:rPr lang="en-US" dirty="0"/>
            </a:br>
            <a:r>
              <a:rPr 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t>(Until the Release Management Process gives an OK )</a:t>
            </a:r>
          </a:p>
        </p:txBody>
      </p:sp>
    </p:spTree>
    <p:extLst>
      <p:ext uri="{BB962C8B-B14F-4D97-AF65-F5344CB8AC3E}">
        <p14:creationId xmlns:p14="http://schemas.microsoft.com/office/powerpoint/2010/main" val="156058370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30F6E62-DEF4-5EDB-F827-F8F74768A43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Why?</a:t>
            </a:r>
          </a:p>
        </p:txBody>
      </p:sp>
    </p:spTree>
    <p:extLst>
      <p:ext uri="{BB962C8B-B14F-4D97-AF65-F5344CB8AC3E}">
        <p14:creationId xmlns:p14="http://schemas.microsoft.com/office/powerpoint/2010/main" val="322814189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6818BFC-FA71-0C17-2DF8-69F081EABEC6}"/>
              </a:ext>
            </a:extLst>
          </p:cNvPr>
          <p:cNvSpPr/>
          <p:nvPr/>
        </p:nvSpPr>
        <p:spPr>
          <a:xfrm>
            <a:off x="1938245" y="5706766"/>
            <a:ext cx="7577885" cy="1351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riangle 4">
            <a:extLst>
              <a:ext uri="{FF2B5EF4-FFF2-40B4-BE49-F238E27FC236}">
                <a16:creationId xmlns:a16="http://schemas.microsoft.com/office/drawing/2014/main" id="{4C5F676F-57C3-6DBC-A29E-2A0614BD499E}"/>
              </a:ext>
            </a:extLst>
          </p:cNvPr>
          <p:cNvSpPr/>
          <p:nvPr/>
        </p:nvSpPr>
        <p:spPr>
          <a:xfrm>
            <a:off x="5491300" y="5871498"/>
            <a:ext cx="471777" cy="620201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27BB00E-A4ED-205D-A69B-CC85083853E6}"/>
              </a:ext>
            </a:extLst>
          </p:cNvPr>
          <p:cNvGrpSpPr/>
          <p:nvPr/>
        </p:nvGrpSpPr>
        <p:grpSpPr>
          <a:xfrm>
            <a:off x="6955199" y="8985"/>
            <a:ext cx="3553099" cy="3238860"/>
            <a:chOff x="6955199" y="861557"/>
            <a:chExt cx="3553099" cy="3238860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C8712A7F-0388-28AB-2EF6-05A3C08C8099}"/>
                </a:ext>
              </a:extLst>
            </p:cNvPr>
            <p:cNvSpPr/>
            <p:nvPr/>
          </p:nvSpPr>
          <p:spPr>
            <a:xfrm>
              <a:off x="6955199" y="1230889"/>
              <a:ext cx="3553099" cy="2869528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84342E3-7037-E38F-9DC7-1A0E7D979C61}"/>
                </a:ext>
              </a:extLst>
            </p:cNvPr>
            <p:cNvSpPr txBox="1"/>
            <p:nvPr/>
          </p:nvSpPr>
          <p:spPr>
            <a:xfrm>
              <a:off x="7251211" y="861557"/>
              <a:ext cx="1888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Code Freeze Team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236BC7A-EDCF-7015-E64A-37B456933EC3}"/>
                </a:ext>
              </a:extLst>
            </p:cNvPr>
            <p:cNvSpPr txBox="1"/>
            <p:nvPr/>
          </p:nvSpPr>
          <p:spPr>
            <a:xfrm>
              <a:off x="7143104" y="1502394"/>
              <a:ext cx="2612125" cy="17543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Penalized if:</a:t>
              </a:r>
            </a:p>
            <a:p>
              <a:r>
                <a:rPr lang="en-US" strike="sngStrike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Security Bugs are:</a:t>
              </a:r>
              <a:br>
                <a:rPr lang="en-US" strike="sngStrike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</a:br>
              <a:r>
                <a:rPr lang="en-US" strike="sngStrike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* Discovered</a:t>
              </a:r>
            </a:p>
            <a:p>
              <a:r>
                <a:rPr lang="en-US" strike="sngStrike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* Derivate Bug  found</a:t>
              </a:r>
            </a:p>
            <a:p>
              <a:r>
                <a:rPr lang="en-US" strike="sngStrike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* Bugs take long to fix</a:t>
              </a:r>
              <a:br>
                <a:rPr lang="en-US" dirty="0"/>
              </a:br>
              <a:r>
                <a:rPr lang="en-US" dirty="0"/>
                <a:t>* Release breaks anything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25BEAE6-9C00-22EA-26D9-8F11364F6191}"/>
                </a:ext>
              </a:extLst>
            </p:cNvPr>
            <p:cNvSpPr txBox="1"/>
            <p:nvPr/>
          </p:nvSpPr>
          <p:spPr>
            <a:xfrm>
              <a:off x="7143104" y="3309969"/>
              <a:ext cx="298716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Best strategy: </a:t>
              </a:r>
            </a:p>
            <a:p>
              <a:r>
                <a:rPr lang="en-US" dirty="0"/>
                <a:t>Be as conservative as possible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9299936-702C-9412-2EA5-DA25FDF007C8}"/>
              </a:ext>
            </a:extLst>
          </p:cNvPr>
          <p:cNvGrpSpPr/>
          <p:nvPr/>
        </p:nvGrpSpPr>
        <p:grpSpPr>
          <a:xfrm>
            <a:off x="586758" y="0"/>
            <a:ext cx="3723412" cy="3223303"/>
            <a:chOff x="586758" y="958588"/>
            <a:chExt cx="3723412" cy="3223303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EEC0798-6315-10BD-8B0D-7621CC269441}"/>
                </a:ext>
              </a:extLst>
            </p:cNvPr>
            <p:cNvSpPr txBox="1"/>
            <p:nvPr/>
          </p:nvSpPr>
          <p:spPr>
            <a:xfrm>
              <a:off x="931055" y="958588"/>
              <a:ext cx="11007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Dev Team</a:t>
              </a:r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CE63DE5D-A1C6-4D7F-4DB8-D6292A6A1B93}"/>
                </a:ext>
              </a:extLst>
            </p:cNvPr>
            <p:cNvSpPr/>
            <p:nvPr/>
          </p:nvSpPr>
          <p:spPr>
            <a:xfrm>
              <a:off x="586758" y="1312362"/>
              <a:ext cx="3723412" cy="2869529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976FB71-93D2-F1E3-E343-8F45EAC6FE6F}"/>
                </a:ext>
              </a:extLst>
            </p:cNvPr>
            <p:cNvSpPr txBox="1"/>
            <p:nvPr/>
          </p:nvSpPr>
          <p:spPr>
            <a:xfrm>
              <a:off x="931055" y="1569326"/>
              <a:ext cx="2898836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Penalized if </a:t>
              </a:r>
              <a:br>
                <a:rPr lang="en-US" dirty="0"/>
              </a:br>
              <a:r>
                <a:rPr lang="en-US" dirty="0"/>
                <a:t>Security Bugs are:</a:t>
              </a:r>
              <a:br>
                <a:rPr lang="en-US" dirty="0"/>
              </a:br>
              <a:r>
                <a:rPr lang="en-US" dirty="0"/>
                <a:t>* Discovered</a:t>
              </a:r>
            </a:p>
            <a:p>
              <a:r>
                <a:rPr lang="en-US" dirty="0"/>
                <a:t>* Derivate Bug  found</a:t>
              </a:r>
            </a:p>
            <a:p>
              <a:r>
                <a:rPr lang="en-US" dirty="0"/>
                <a:t>* Bugs take long to fix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90A647A-5071-9104-9E1A-754181F79100}"/>
                </a:ext>
              </a:extLst>
            </p:cNvPr>
            <p:cNvSpPr txBox="1"/>
            <p:nvPr/>
          </p:nvSpPr>
          <p:spPr>
            <a:xfrm>
              <a:off x="914187" y="3508318"/>
              <a:ext cx="205056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Best strategy: </a:t>
              </a:r>
            </a:p>
            <a:p>
              <a:r>
                <a:rPr lang="en-US" dirty="0"/>
                <a:t>Fix Fast and Release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0724442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E14C8262-9FA7-A674-B35A-61FAA50D214B}"/>
              </a:ext>
            </a:extLst>
          </p:cNvPr>
          <p:cNvGrpSpPr/>
          <p:nvPr/>
        </p:nvGrpSpPr>
        <p:grpSpPr>
          <a:xfrm>
            <a:off x="586758" y="2456080"/>
            <a:ext cx="3723412" cy="3223303"/>
            <a:chOff x="586758" y="958588"/>
            <a:chExt cx="3723412" cy="3223303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ABA5EC8-4951-47C9-F557-4D8020CCF287}"/>
                </a:ext>
              </a:extLst>
            </p:cNvPr>
            <p:cNvSpPr txBox="1"/>
            <p:nvPr/>
          </p:nvSpPr>
          <p:spPr>
            <a:xfrm>
              <a:off x="931055" y="958588"/>
              <a:ext cx="11007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Dev Team</a:t>
              </a:r>
            </a:p>
          </p:txBody>
        </p: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DDABFF13-0C51-D01C-A1A8-07D52DFE545D}"/>
                </a:ext>
              </a:extLst>
            </p:cNvPr>
            <p:cNvSpPr/>
            <p:nvPr/>
          </p:nvSpPr>
          <p:spPr>
            <a:xfrm>
              <a:off x="586758" y="1312362"/>
              <a:ext cx="3723412" cy="2869529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9144DD0-102D-D4AF-E93F-0E62EACE0872}"/>
                </a:ext>
              </a:extLst>
            </p:cNvPr>
            <p:cNvSpPr txBox="1"/>
            <p:nvPr/>
          </p:nvSpPr>
          <p:spPr>
            <a:xfrm>
              <a:off x="931055" y="1569326"/>
              <a:ext cx="2898836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Penalized if </a:t>
              </a:r>
              <a:br>
                <a:rPr lang="en-US" sz="2400" dirty="0"/>
              </a:br>
              <a:r>
                <a:rPr lang="en-US" sz="2400" dirty="0"/>
                <a:t>Security Bugs are:</a:t>
              </a:r>
              <a:br>
                <a:rPr lang="en-US" sz="2400" dirty="0"/>
              </a:br>
              <a:r>
                <a:rPr lang="en-US" sz="2400" dirty="0"/>
                <a:t>* Discovered</a:t>
              </a:r>
            </a:p>
            <a:p>
              <a:r>
                <a:rPr lang="en-US" sz="2400" dirty="0"/>
                <a:t>* Derivate Bug  found</a:t>
              </a:r>
            </a:p>
            <a:p>
              <a:r>
                <a:rPr lang="en-US" sz="2400" dirty="0"/>
                <a:t>* Bugs take long to fix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70F9109E-3F3E-FA8C-A6E9-837FEED2CF42}"/>
                </a:ext>
              </a:extLst>
            </p:cNvPr>
            <p:cNvSpPr txBox="1"/>
            <p:nvPr/>
          </p:nvSpPr>
          <p:spPr>
            <a:xfrm>
              <a:off x="914187" y="3508318"/>
              <a:ext cx="205056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Best strategy: </a:t>
              </a:r>
            </a:p>
            <a:p>
              <a:r>
                <a:rPr lang="en-US" dirty="0"/>
                <a:t>Fix Fast and Release</a:t>
              </a: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06818BFC-FA71-0C17-2DF8-69F081EABEC6}"/>
              </a:ext>
            </a:extLst>
          </p:cNvPr>
          <p:cNvSpPr/>
          <p:nvPr/>
        </p:nvSpPr>
        <p:spPr>
          <a:xfrm>
            <a:off x="1938245" y="5706766"/>
            <a:ext cx="7577885" cy="1351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riangle 4">
            <a:extLst>
              <a:ext uri="{FF2B5EF4-FFF2-40B4-BE49-F238E27FC236}">
                <a16:creationId xmlns:a16="http://schemas.microsoft.com/office/drawing/2014/main" id="{4C5F676F-57C3-6DBC-A29E-2A0614BD499E}"/>
              </a:ext>
            </a:extLst>
          </p:cNvPr>
          <p:cNvSpPr/>
          <p:nvPr/>
        </p:nvSpPr>
        <p:spPr>
          <a:xfrm>
            <a:off x="5491300" y="5871498"/>
            <a:ext cx="471777" cy="620201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7302DC9-E2A7-AA9A-6CB7-31F5EFC0AB63}"/>
              </a:ext>
            </a:extLst>
          </p:cNvPr>
          <p:cNvGrpSpPr/>
          <p:nvPr/>
        </p:nvGrpSpPr>
        <p:grpSpPr>
          <a:xfrm>
            <a:off x="6770142" y="2456080"/>
            <a:ext cx="3553099" cy="3238860"/>
            <a:chOff x="6955199" y="861557"/>
            <a:chExt cx="3553099" cy="3238860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470AC661-169E-E5FA-F115-28132E2501D9}"/>
                </a:ext>
              </a:extLst>
            </p:cNvPr>
            <p:cNvSpPr/>
            <p:nvPr/>
          </p:nvSpPr>
          <p:spPr>
            <a:xfrm>
              <a:off x="6955199" y="1230889"/>
              <a:ext cx="3553099" cy="2869528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899140D-7DCB-266E-4C94-4B0BCC591F64}"/>
                </a:ext>
              </a:extLst>
            </p:cNvPr>
            <p:cNvSpPr txBox="1"/>
            <p:nvPr/>
          </p:nvSpPr>
          <p:spPr>
            <a:xfrm>
              <a:off x="7251211" y="861557"/>
              <a:ext cx="1888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Code Freeze Team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25B7B2E-10A9-7072-A328-925D79A7628C}"/>
                </a:ext>
              </a:extLst>
            </p:cNvPr>
            <p:cNvSpPr txBox="1"/>
            <p:nvPr/>
          </p:nvSpPr>
          <p:spPr>
            <a:xfrm>
              <a:off x="7143104" y="1502394"/>
              <a:ext cx="2612125" cy="17543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Penalized if:</a:t>
              </a:r>
            </a:p>
            <a:p>
              <a:r>
                <a:rPr lang="en-US" strike="sngStrike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Security Bugs are:</a:t>
              </a:r>
              <a:br>
                <a:rPr lang="en-US" strike="sngStrike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</a:br>
              <a:r>
                <a:rPr lang="en-US" strike="sngStrike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* Discovered</a:t>
              </a:r>
            </a:p>
            <a:p>
              <a:r>
                <a:rPr lang="en-US" strike="sngStrike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* Derivate Bug  found</a:t>
              </a:r>
            </a:p>
            <a:p>
              <a:r>
                <a:rPr lang="en-US" strike="sngStrike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* Bugs take long to fix</a:t>
              </a:r>
              <a:br>
                <a:rPr lang="en-US" dirty="0"/>
              </a:br>
              <a:r>
                <a:rPr lang="en-US" dirty="0"/>
                <a:t>* Release breaks anything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3AE4288-0DBA-534F-6A78-62CA6D8640DC}"/>
                </a:ext>
              </a:extLst>
            </p:cNvPr>
            <p:cNvSpPr txBox="1"/>
            <p:nvPr/>
          </p:nvSpPr>
          <p:spPr>
            <a:xfrm>
              <a:off x="7143104" y="3309969"/>
              <a:ext cx="298716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Best strategy: </a:t>
              </a:r>
            </a:p>
            <a:p>
              <a:r>
                <a:rPr lang="en-US" dirty="0"/>
                <a:t>Be as conservative as possible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622261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6818BFC-FA71-0C17-2DF8-69F081EABEC6}"/>
              </a:ext>
            </a:extLst>
          </p:cNvPr>
          <p:cNvSpPr/>
          <p:nvPr/>
        </p:nvSpPr>
        <p:spPr>
          <a:xfrm rot="692389">
            <a:off x="1938245" y="5706766"/>
            <a:ext cx="7577885" cy="1351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riangle 4">
            <a:extLst>
              <a:ext uri="{FF2B5EF4-FFF2-40B4-BE49-F238E27FC236}">
                <a16:creationId xmlns:a16="http://schemas.microsoft.com/office/drawing/2014/main" id="{4C5F676F-57C3-6DBC-A29E-2A0614BD499E}"/>
              </a:ext>
            </a:extLst>
          </p:cNvPr>
          <p:cNvSpPr/>
          <p:nvPr/>
        </p:nvSpPr>
        <p:spPr>
          <a:xfrm>
            <a:off x="5491300" y="5871498"/>
            <a:ext cx="471777" cy="620201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4CB9FDF-3E6F-7F87-8C32-D97B57FF09AF}"/>
              </a:ext>
            </a:extLst>
          </p:cNvPr>
          <p:cNvGrpSpPr/>
          <p:nvPr/>
        </p:nvGrpSpPr>
        <p:grpSpPr>
          <a:xfrm>
            <a:off x="586758" y="1726855"/>
            <a:ext cx="3723412" cy="3223303"/>
            <a:chOff x="586758" y="958588"/>
            <a:chExt cx="3723412" cy="3223303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D0E93A6-F21C-C005-8935-E2A9982DA96C}"/>
                </a:ext>
              </a:extLst>
            </p:cNvPr>
            <p:cNvSpPr txBox="1"/>
            <p:nvPr/>
          </p:nvSpPr>
          <p:spPr>
            <a:xfrm>
              <a:off x="931055" y="958588"/>
              <a:ext cx="11007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Dev Team</a:t>
              </a:r>
            </a:p>
          </p:txBody>
        </p:sp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8A30CE81-939E-B40B-A51C-9EB9CB1B8CF5}"/>
                </a:ext>
              </a:extLst>
            </p:cNvPr>
            <p:cNvSpPr/>
            <p:nvPr/>
          </p:nvSpPr>
          <p:spPr>
            <a:xfrm>
              <a:off x="586758" y="1312362"/>
              <a:ext cx="3723412" cy="2869529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231AF24-3C24-BE97-D871-5D3731E9BCE1}"/>
                </a:ext>
              </a:extLst>
            </p:cNvPr>
            <p:cNvSpPr txBox="1"/>
            <p:nvPr/>
          </p:nvSpPr>
          <p:spPr>
            <a:xfrm>
              <a:off x="931055" y="1569326"/>
              <a:ext cx="2898836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Penalized if </a:t>
              </a:r>
              <a:br>
                <a:rPr lang="en-US" sz="2400" dirty="0"/>
              </a:br>
              <a:r>
                <a:rPr lang="en-US" sz="2400" dirty="0"/>
                <a:t>Security Bugs are:</a:t>
              </a:r>
              <a:br>
                <a:rPr lang="en-US" sz="2400" dirty="0"/>
              </a:br>
              <a:r>
                <a:rPr lang="en-US" sz="2400" dirty="0"/>
                <a:t>* Discovered</a:t>
              </a:r>
            </a:p>
            <a:p>
              <a:r>
                <a:rPr lang="en-US" sz="2400" dirty="0"/>
                <a:t>* Derivate Bug  found</a:t>
              </a:r>
            </a:p>
            <a:p>
              <a:r>
                <a:rPr lang="en-US" sz="2400" dirty="0"/>
                <a:t>* Bugs take long to fix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BA9F31C-F9DC-17BD-740D-37F4C3B8B1B7}"/>
                </a:ext>
              </a:extLst>
            </p:cNvPr>
            <p:cNvSpPr txBox="1"/>
            <p:nvPr/>
          </p:nvSpPr>
          <p:spPr>
            <a:xfrm>
              <a:off x="914187" y="3508318"/>
              <a:ext cx="205056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Best strategy: </a:t>
              </a:r>
            </a:p>
            <a:p>
              <a:r>
                <a:rPr lang="en-US" dirty="0"/>
                <a:t>Fix Fast and Release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446BA635-DCF1-AF65-01CE-08615D8F45A4}"/>
              </a:ext>
            </a:extLst>
          </p:cNvPr>
          <p:cNvGrpSpPr/>
          <p:nvPr/>
        </p:nvGrpSpPr>
        <p:grpSpPr>
          <a:xfrm>
            <a:off x="6955199" y="3170692"/>
            <a:ext cx="3553099" cy="3238860"/>
            <a:chOff x="6955199" y="861557"/>
            <a:chExt cx="3553099" cy="3238860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85C9A295-C082-2DFC-9B3B-0B8D7DA331FC}"/>
                </a:ext>
              </a:extLst>
            </p:cNvPr>
            <p:cNvSpPr/>
            <p:nvPr/>
          </p:nvSpPr>
          <p:spPr>
            <a:xfrm>
              <a:off x="6955199" y="1230889"/>
              <a:ext cx="3553099" cy="2869528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4987C30-A6BB-9905-D830-6448D2058296}"/>
                </a:ext>
              </a:extLst>
            </p:cNvPr>
            <p:cNvSpPr txBox="1"/>
            <p:nvPr/>
          </p:nvSpPr>
          <p:spPr>
            <a:xfrm>
              <a:off x="7251211" y="861557"/>
              <a:ext cx="1888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Code Freeze Team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60C75AF-EE89-632C-F5E9-2AD068709BB9}"/>
                </a:ext>
              </a:extLst>
            </p:cNvPr>
            <p:cNvSpPr txBox="1"/>
            <p:nvPr/>
          </p:nvSpPr>
          <p:spPr>
            <a:xfrm>
              <a:off x="7143104" y="1502394"/>
              <a:ext cx="2612125" cy="17543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Penalized if:</a:t>
              </a:r>
            </a:p>
            <a:p>
              <a:r>
                <a:rPr lang="en-US" strike="sngStrike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Security Bugs are:</a:t>
              </a:r>
              <a:br>
                <a:rPr lang="en-US" strike="sngStrike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</a:br>
              <a:r>
                <a:rPr lang="en-US" strike="sngStrike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* Discovered</a:t>
              </a:r>
            </a:p>
            <a:p>
              <a:r>
                <a:rPr lang="en-US" strike="sngStrike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* Derivate Bug  found</a:t>
              </a:r>
            </a:p>
            <a:p>
              <a:r>
                <a:rPr lang="en-US" strike="sngStrike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* Bugs take long to fix</a:t>
              </a:r>
              <a:br>
                <a:rPr lang="en-US" dirty="0"/>
              </a:br>
              <a:r>
                <a:rPr lang="en-US" dirty="0"/>
                <a:t>* Release breaks anything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E462DCD-6C0A-05C6-3CF5-C6BB1EF1308A}"/>
                </a:ext>
              </a:extLst>
            </p:cNvPr>
            <p:cNvSpPr txBox="1"/>
            <p:nvPr/>
          </p:nvSpPr>
          <p:spPr>
            <a:xfrm>
              <a:off x="7143104" y="3309969"/>
              <a:ext cx="298716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Best strategy: </a:t>
              </a:r>
            </a:p>
            <a:p>
              <a:r>
                <a:rPr lang="en-US" dirty="0"/>
                <a:t>Be as conservative as possible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786734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6818BFC-FA71-0C17-2DF8-69F081EABEC6}"/>
              </a:ext>
            </a:extLst>
          </p:cNvPr>
          <p:cNvSpPr/>
          <p:nvPr/>
        </p:nvSpPr>
        <p:spPr>
          <a:xfrm rot="692389">
            <a:off x="1938245" y="5706766"/>
            <a:ext cx="7577885" cy="1351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riangle 4">
            <a:extLst>
              <a:ext uri="{FF2B5EF4-FFF2-40B4-BE49-F238E27FC236}">
                <a16:creationId xmlns:a16="http://schemas.microsoft.com/office/drawing/2014/main" id="{4C5F676F-57C3-6DBC-A29E-2A0614BD499E}"/>
              </a:ext>
            </a:extLst>
          </p:cNvPr>
          <p:cNvSpPr/>
          <p:nvPr/>
        </p:nvSpPr>
        <p:spPr>
          <a:xfrm>
            <a:off x="5491300" y="5871498"/>
            <a:ext cx="471777" cy="620201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4CB9FDF-3E6F-7F87-8C32-D97B57FF09AF}"/>
              </a:ext>
            </a:extLst>
          </p:cNvPr>
          <p:cNvGrpSpPr/>
          <p:nvPr/>
        </p:nvGrpSpPr>
        <p:grpSpPr>
          <a:xfrm>
            <a:off x="586758" y="1726855"/>
            <a:ext cx="3723412" cy="3223303"/>
            <a:chOff x="586758" y="958588"/>
            <a:chExt cx="3723412" cy="3223303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D0E93A6-F21C-C005-8935-E2A9982DA96C}"/>
                </a:ext>
              </a:extLst>
            </p:cNvPr>
            <p:cNvSpPr txBox="1"/>
            <p:nvPr/>
          </p:nvSpPr>
          <p:spPr>
            <a:xfrm>
              <a:off x="931055" y="958588"/>
              <a:ext cx="11007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Dev Team</a:t>
              </a:r>
            </a:p>
          </p:txBody>
        </p:sp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8A30CE81-939E-B40B-A51C-9EB9CB1B8CF5}"/>
                </a:ext>
              </a:extLst>
            </p:cNvPr>
            <p:cNvSpPr/>
            <p:nvPr/>
          </p:nvSpPr>
          <p:spPr>
            <a:xfrm>
              <a:off x="586758" y="1312362"/>
              <a:ext cx="3723412" cy="2869529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231AF24-3C24-BE97-D871-5D3731E9BCE1}"/>
                </a:ext>
              </a:extLst>
            </p:cNvPr>
            <p:cNvSpPr txBox="1"/>
            <p:nvPr/>
          </p:nvSpPr>
          <p:spPr>
            <a:xfrm>
              <a:off x="931055" y="1569326"/>
              <a:ext cx="2898836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Penalized if </a:t>
              </a:r>
              <a:br>
                <a:rPr lang="en-US" sz="2400" dirty="0"/>
              </a:br>
              <a:r>
                <a:rPr lang="en-US" sz="2400" dirty="0"/>
                <a:t>Security Bugs are:</a:t>
              </a:r>
              <a:br>
                <a:rPr lang="en-US" sz="2400" dirty="0"/>
              </a:br>
              <a:r>
                <a:rPr lang="en-US" sz="2400" dirty="0"/>
                <a:t>* Discovered</a:t>
              </a:r>
            </a:p>
            <a:p>
              <a:r>
                <a:rPr lang="en-US" sz="2400" dirty="0"/>
                <a:t>* Derivate Bug  found</a:t>
              </a:r>
            </a:p>
            <a:p>
              <a:r>
                <a:rPr lang="en-US" sz="2400" dirty="0"/>
                <a:t>* Bugs take long to fix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BA9F31C-F9DC-17BD-740D-37F4C3B8B1B7}"/>
                </a:ext>
              </a:extLst>
            </p:cNvPr>
            <p:cNvSpPr txBox="1"/>
            <p:nvPr/>
          </p:nvSpPr>
          <p:spPr>
            <a:xfrm>
              <a:off x="914187" y="3508318"/>
              <a:ext cx="205056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Best strategy: </a:t>
              </a:r>
            </a:p>
            <a:p>
              <a:r>
                <a:rPr lang="en-US" dirty="0"/>
                <a:t>Fix Fast and Release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8C380CB-C452-C0D0-4D1C-1E96E8024B81}"/>
              </a:ext>
            </a:extLst>
          </p:cNvPr>
          <p:cNvSpPr txBox="1"/>
          <p:nvPr/>
        </p:nvSpPr>
        <p:spPr>
          <a:xfrm>
            <a:off x="4617389" y="1158286"/>
            <a:ext cx="22172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0000"/>
                </a:solidFill>
              </a:rPr>
              <a:t>Company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936D3A-0E1C-FCAD-B06D-29425DEAB66F}"/>
              </a:ext>
            </a:extLst>
          </p:cNvPr>
          <p:cNvSpPr txBox="1"/>
          <p:nvPr/>
        </p:nvSpPr>
        <p:spPr>
          <a:xfrm>
            <a:off x="6386317" y="1274262"/>
            <a:ext cx="7386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0000"/>
                </a:solidFill>
              </a:rPr>
              <a:t>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6541E7-F809-A75C-02F4-13BF296E086A}"/>
              </a:ext>
            </a:extLst>
          </p:cNvPr>
          <p:cNvSpPr txBox="1"/>
          <p:nvPr/>
        </p:nvSpPr>
        <p:spPr>
          <a:xfrm>
            <a:off x="6096000" y="734778"/>
            <a:ext cx="7386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0000"/>
                </a:solidFill>
              </a:rPr>
              <a:t>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8241EE-4B98-0A2B-B4B6-3EDC6BC88D6A}"/>
              </a:ext>
            </a:extLst>
          </p:cNvPr>
          <p:cNvSpPr txBox="1"/>
          <p:nvPr/>
        </p:nvSpPr>
        <p:spPr>
          <a:xfrm>
            <a:off x="5789016" y="1672173"/>
            <a:ext cx="7386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0000"/>
                </a:solidFill>
              </a:rPr>
              <a:t>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A608B4C-8BEE-2FBB-3349-D4FFAD1170B6}"/>
              </a:ext>
            </a:extLst>
          </p:cNvPr>
          <p:cNvSpPr txBox="1"/>
          <p:nvPr/>
        </p:nvSpPr>
        <p:spPr>
          <a:xfrm>
            <a:off x="5201931" y="627931"/>
            <a:ext cx="7386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0000"/>
                </a:solidFill>
              </a:rPr>
              <a:t>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6D70BAE-B153-1796-13DD-E1C634FCC0D3}"/>
              </a:ext>
            </a:extLst>
          </p:cNvPr>
          <p:cNvSpPr txBox="1"/>
          <p:nvPr/>
        </p:nvSpPr>
        <p:spPr>
          <a:xfrm>
            <a:off x="5017339" y="1718175"/>
            <a:ext cx="7386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0000"/>
                </a:solidFill>
              </a:rPr>
              <a:t>?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0AFC68C-BC5F-CCA1-A9DF-4F9F9F5D9556}"/>
              </a:ext>
            </a:extLst>
          </p:cNvPr>
          <p:cNvGrpSpPr/>
          <p:nvPr/>
        </p:nvGrpSpPr>
        <p:grpSpPr>
          <a:xfrm>
            <a:off x="6955199" y="3170692"/>
            <a:ext cx="3553099" cy="3238860"/>
            <a:chOff x="6955199" y="861557"/>
            <a:chExt cx="3553099" cy="3238860"/>
          </a:xfrm>
        </p:grpSpPr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4355033D-C273-31A2-6D82-BB8021283FB3}"/>
                </a:ext>
              </a:extLst>
            </p:cNvPr>
            <p:cNvSpPr/>
            <p:nvPr/>
          </p:nvSpPr>
          <p:spPr>
            <a:xfrm>
              <a:off x="6955199" y="1230889"/>
              <a:ext cx="3553099" cy="2869528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02FF5F7-2C47-D6E2-5552-F68EF6FC7816}"/>
                </a:ext>
              </a:extLst>
            </p:cNvPr>
            <p:cNvSpPr txBox="1"/>
            <p:nvPr/>
          </p:nvSpPr>
          <p:spPr>
            <a:xfrm>
              <a:off x="7251211" y="861557"/>
              <a:ext cx="1888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Code Freeze Team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F37642C-5023-7B39-B079-5EFA19D59114}"/>
                </a:ext>
              </a:extLst>
            </p:cNvPr>
            <p:cNvSpPr txBox="1"/>
            <p:nvPr/>
          </p:nvSpPr>
          <p:spPr>
            <a:xfrm>
              <a:off x="7143104" y="1502394"/>
              <a:ext cx="2612125" cy="17543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Penalized if:</a:t>
              </a:r>
            </a:p>
            <a:p>
              <a:r>
                <a:rPr lang="en-US" strike="sngStrike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Security Bugs are:</a:t>
              </a:r>
              <a:br>
                <a:rPr lang="en-US" strike="sngStrike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</a:br>
              <a:r>
                <a:rPr lang="en-US" strike="sngStrike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* Discovered</a:t>
              </a:r>
            </a:p>
            <a:p>
              <a:r>
                <a:rPr lang="en-US" strike="sngStrike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* Derivate Bug  found</a:t>
              </a:r>
            </a:p>
            <a:p>
              <a:r>
                <a:rPr lang="en-US" strike="sngStrike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* Bugs take long to fix</a:t>
              </a:r>
              <a:br>
                <a:rPr lang="en-US" dirty="0"/>
              </a:br>
              <a:r>
                <a:rPr lang="en-US" dirty="0"/>
                <a:t>* Release breaks anything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AA3AE91-58FB-A303-C53B-C4791C4E8BBD}"/>
                </a:ext>
              </a:extLst>
            </p:cNvPr>
            <p:cNvSpPr txBox="1"/>
            <p:nvPr/>
          </p:nvSpPr>
          <p:spPr>
            <a:xfrm>
              <a:off x="7143104" y="3309969"/>
              <a:ext cx="298716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Best strategy: </a:t>
              </a:r>
            </a:p>
            <a:p>
              <a:r>
                <a:rPr lang="en-US" dirty="0"/>
                <a:t>Be as conservative as possible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5441993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DABA5EC8-4951-47C9-F557-4D8020CCF287}"/>
              </a:ext>
            </a:extLst>
          </p:cNvPr>
          <p:cNvSpPr txBox="1"/>
          <p:nvPr/>
        </p:nvSpPr>
        <p:spPr>
          <a:xfrm>
            <a:off x="1220824" y="589256"/>
            <a:ext cx="2421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Messaging Engine Team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F80F9423-BD93-9C81-1E2A-2184AB320ED8}"/>
              </a:ext>
            </a:extLst>
          </p:cNvPr>
          <p:cNvSpPr/>
          <p:nvPr/>
        </p:nvSpPr>
        <p:spPr>
          <a:xfrm>
            <a:off x="7881831" y="2968914"/>
            <a:ext cx="3553099" cy="286952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EF4C38B-B9FB-A8A5-A14E-DDEC8201B327}"/>
              </a:ext>
            </a:extLst>
          </p:cNvPr>
          <p:cNvSpPr txBox="1"/>
          <p:nvPr/>
        </p:nvSpPr>
        <p:spPr>
          <a:xfrm>
            <a:off x="8808464" y="2696613"/>
            <a:ext cx="1929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Code Freeze Policy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9B65CFC-EDE6-3DE7-14A9-D7579B3EE54A}"/>
              </a:ext>
            </a:extLst>
          </p:cNvPr>
          <p:cNvSpPr txBox="1"/>
          <p:nvPr/>
        </p:nvSpPr>
        <p:spPr>
          <a:xfrm>
            <a:off x="8069736" y="3213915"/>
            <a:ext cx="26684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Management Penalized if:</a:t>
            </a:r>
            <a:br>
              <a:rPr lang="en-US" dirty="0"/>
            </a:br>
            <a:r>
              <a:rPr lang="en-US" dirty="0"/>
              <a:t>* Release breaks anything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6F92ED1-14FC-CF3B-2996-FE0A684E0E58}"/>
              </a:ext>
            </a:extLst>
          </p:cNvPr>
          <p:cNvSpPr txBox="1"/>
          <p:nvPr/>
        </p:nvSpPr>
        <p:spPr>
          <a:xfrm>
            <a:off x="8078120" y="5246343"/>
            <a:ext cx="2586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Best strategy: Do nothing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C1B0E29-304D-4E19-C3DA-57EE2A32D7C5}"/>
              </a:ext>
            </a:extLst>
          </p:cNvPr>
          <p:cNvSpPr txBox="1"/>
          <p:nvPr/>
        </p:nvSpPr>
        <p:spPr>
          <a:xfrm>
            <a:off x="8805485" y="4268545"/>
            <a:ext cx="14187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“Let’s wait…”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AF2994D-E534-7F51-293E-81796E55305B}"/>
              </a:ext>
            </a:extLst>
          </p:cNvPr>
          <p:cNvGrpSpPr/>
          <p:nvPr/>
        </p:nvGrpSpPr>
        <p:grpSpPr>
          <a:xfrm>
            <a:off x="594371" y="979644"/>
            <a:ext cx="3979862" cy="3540609"/>
            <a:chOff x="363557" y="325364"/>
            <a:chExt cx="6350084" cy="6077762"/>
          </a:xfrm>
        </p:grpSpPr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DDABFF13-0C51-D01C-A1A8-07D52DFE545D}"/>
                </a:ext>
              </a:extLst>
            </p:cNvPr>
            <p:cNvSpPr/>
            <p:nvPr/>
          </p:nvSpPr>
          <p:spPr>
            <a:xfrm>
              <a:off x="363557" y="325364"/>
              <a:ext cx="5940905" cy="6020352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D3F936B-E111-6E98-609C-A615887F46D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6505" y="354263"/>
              <a:ext cx="2540000" cy="2540000"/>
            </a:xfrm>
            <a:prstGeom prst="rect">
              <a:avLst/>
            </a:prstGeom>
          </p:spPr>
        </p:pic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4626AED1-6538-EF34-1011-9AC2AC80F994}"/>
                </a:ext>
              </a:extLst>
            </p:cNvPr>
            <p:cNvCxnSpPr>
              <a:cxnSpLocks/>
            </p:cNvCxnSpPr>
            <p:nvPr/>
          </p:nvCxnSpPr>
          <p:spPr>
            <a:xfrm>
              <a:off x="2577947" y="2721166"/>
              <a:ext cx="550843" cy="47372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4634E4F-0125-EA3D-CF4B-2AF5BBBAB9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94655" y="2559892"/>
              <a:ext cx="1270000" cy="1270000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F2234BA-6B77-961D-354A-3BFF8690BBBE}"/>
                </a:ext>
              </a:extLst>
            </p:cNvPr>
            <p:cNvSpPr txBox="1"/>
            <p:nvPr/>
          </p:nvSpPr>
          <p:spPr>
            <a:xfrm>
              <a:off x="3457731" y="3789803"/>
              <a:ext cx="1105634" cy="4754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48 to fix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6BBB55C-7E32-3F9C-A5C1-0B15257C0B19}"/>
                </a:ext>
              </a:extLst>
            </p:cNvPr>
            <p:cNvSpPr txBox="1"/>
            <p:nvPr/>
          </p:nvSpPr>
          <p:spPr>
            <a:xfrm>
              <a:off x="731398" y="4118952"/>
              <a:ext cx="3668221" cy="4754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Found, Fixed &amp; tested with 1 hour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D897BA8-A951-3019-B27B-B0D7ACE6D097}"/>
                </a:ext>
              </a:extLst>
            </p:cNvPr>
            <p:cNvSpPr txBox="1"/>
            <p:nvPr/>
          </p:nvSpPr>
          <p:spPr>
            <a:xfrm>
              <a:off x="1170235" y="4448102"/>
              <a:ext cx="5543406" cy="4754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Also found another endpoint with same vulnerability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425231B5-3819-A7F1-39B6-205A885B55E6}"/>
                </a:ext>
              </a:extLst>
            </p:cNvPr>
            <p:cNvCxnSpPr>
              <a:cxnSpLocks/>
            </p:cNvCxnSpPr>
            <p:nvPr/>
          </p:nvCxnSpPr>
          <p:spPr>
            <a:xfrm>
              <a:off x="2454925" y="4846332"/>
              <a:ext cx="550843" cy="47372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1A0E6BA-D57E-B9EF-C672-B6AC123DC990}"/>
                </a:ext>
              </a:extLst>
            </p:cNvPr>
            <p:cNvSpPr txBox="1"/>
            <p:nvPr/>
          </p:nvSpPr>
          <p:spPr>
            <a:xfrm>
              <a:off x="2787666" y="5395900"/>
              <a:ext cx="2593589" cy="4754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Release to Production?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9144DD0-102D-D4AF-E93F-0E62EACE0872}"/>
                </a:ext>
              </a:extLst>
            </p:cNvPr>
            <p:cNvSpPr txBox="1"/>
            <p:nvPr/>
          </p:nvSpPr>
          <p:spPr>
            <a:xfrm>
              <a:off x="3695597" y="687064"/>
              <a:ext cx="2473376" cy="17434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Team penalized if </a:t>
              </a:r>
              <a:br>
                <a:rPr lang="en-US" sz="1200" dirty="0"/>
              </a:br>
              <a:r>
                <a:rPr lang="en-US" sz="1200" dirty="0"/>
                <a:t>Security Bugs are:</a:t>
              </a:r>
              <a:br>
                <a:rPr lang="en-US" sz="1200" dirty="0"/>
              </a:br>
              <a:r>
                <a:rPr lang="en-US" sz="1200" dirty="0"/>
                <a:t>* Discovered</a:t>
              </a:r>
            </a:p>
            <a:p>
              <a:r>
                <a:rPr lang="en-US" sz="1200" dirty="0"/>
                <a:t>* More found</a:t>
              </a:r>
            </a:p>
            <a:p>
              <a:r>
                <a:rPr lang="en-US" sz="1200" dirty="0"/>
                <a:t>* Bugs take long to fix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2471041-6266-69DD-22C1-573EB29E4FCC}"/>
                </a:ext>
              </a:extLst>
            </p:cNvPr>
            <p:cNvSpPr txBox="1"/>
            <p:nvPr/>
          </p:nvSpPr>
          <p:spPr>
            <a:xfrm>
              <a:off x="1416299" y="5927633"/>
              <a:ext cx="3986089" cy="4754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Best strategy: Fix and Release quickly</a:t>
              </a:r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9DCAD2F3-8CA7-0209-CCFB-32B7FC828470}"/>
              </a:ext>
            </a:extLst>
          </p:cNvPr>
          <p:cNvSpPr/>
          <p:nvPr/>
        </p:nvSpPr>
        <p:spPr>
          <a:xfrm rot="813754">
            <a:off x="2537006" y="5412168"/>
            <a:ext cx="7577885" cy="1351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riangle 24">
            <a:extLst>
              <a:ext uri="{FF2B5EF4-FFF2-40B4-BE49-F238E27FC236}">
                <a16:creationId xmlns:a16="http://schemas.microsoft.com/office/drawing/2014/main" id="{802A6E87-1BC5-7C04-8686-59C3B14E984B}"/>
              </a:ext>
            </a:extLst>
          </p:cNvPr>
          <p:cNvSpPr/>
          <p:nvPr/>
        </p:nvSpPr>
        <p:spPr>
          <a:xfrm>
            <a:off x="6333523" y="5637476"/>
            <a:ext cx="471777" cy="620201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Snip Single Corner Rectangle 25">
            <a:extLst>
              <a:ext uri="{FF2B5EF4-FFF2-40B4-BE49-F238E27FC236}">
                <a16:creationId xmlns:a16="http://schemas.microsoft.com/office/drawing/2014/main" id="{55C780C3-4DD4-5A32-C101-BA918EEE976C}"/>
              </a:ext>
            </a:extLst>
          </p:cNvPr>
          <p:cNvSpPr/>
          <p:nvPr/>
        </p:nvSpPr>
        <p:spPr>
          <a:xfrm>
            <a:off x="285012" y="1950311"/>
            <a:ext cx="1003284" cy="1085142"/>
          </a:xfrm>
          <a:prstGeom prst="snip1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Error connecting to database with user: </a:t>
            </a:r>
            <a:r>
              <a:rPr lang="en-US" sz="800" dirty="0" err="1"/>
              <a:t>tmobile</a:t>
            </a:r>
            <a:r>
              <a:rPr lang="en-US" sz="800" dirty="0"/>
              <a:t> and </a:t>
            </a:r>
            <a:br>
              <a:rPr lang="en-US" sz="800" dirty="0"/>
            </a:br>
            <a:r>
              <a:rPr lang="en-US" sz="800" dirty="0"/>
              <a:t>pw: </a:t>
            </a:r>
            <a:r>
              <a:rPr lang="en-US" sz="800" dirty="0" err="1"/>
              <a:t>helloWorld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21105930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A380E11-5F9B-DBB5-7762-DECA4848D04F}"/>
              </a:ext>
            </a:extLst>
          </p:cNvPr>
          <p:cNvSpPr txBox="1"/>
          <p:nvPr/>
        </p:nvSpPr>
        <p:spPr>
          <a:xfrm>
            <a:off x="1572986" y="2220686"/>
            <a:ext cx="90460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Congenial" panose="020F0502020204030204" pitchFamily="34" charset="0"/>
                <a:cs typeface="Congenial" panose="020F0502020204030204" pitchFamily="34" charset="0"/>
              </a:rPr>
              <a:t>The Cobra Effect</a:t>
            </a:r>
            <a:endParaRPr lang="en-US" sz="4000" dirty="0">
              <a:effectLst/>
              <a:latin typeface="Congenial" panose="020F0502020204030204" pitchFamily="34" charset="0"/>
              <a:cs typeface="Congenial" panose="020F0502020204030204" pitchFamily="34" charset="0"/>
            </a:endParaRPr>
          </a:p>
        </p:txBody>
      </p:sp>
      <p:pic>
        <p:nvPicPr>
          <p:cNvPr id="2050" name="Picture 2" descr="King Cobra Coloring and Activity Pages | Serpiente para dibujar, Dibujo de  serpiente, Cómo dibujar cosas">
            <a:extLst>
              <a:ext uri="{FF2B5EF4-FFF2-40B4-BE49-F238E27FC236}">
                <a16:creationId xmlns:a16="http://schemas.microsoft.com/office/drawing/2014/main" id="{6F2A4A9B-B7A2-8BB2-0960-269B8662F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5633" y="2928572"/>
            <a:ext cx="266700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43520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6A89BF9-5BCF-85E7-C75E-D1EBCAB05ACB}"/>
              </a:ext>
            </a:extLst>
          </p:cNvPr>
          <p:cNvSpPr txBox="1"/>
          <p:nvPr/>
        </p:nvSpPr>
        <p:spPr>
          <a:xfrm>
            <a:off x="1572986" y="2220686"/>
            <a:ext cx="904602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>
                    <a:lumMod val="65000"/>
                  </a:schemeClr>
                </a:solidFill>
                <a:latin typeface="Congenial" panose="020F0502020204030204" pitchFamily="34" charset="0"/>
                <a:cs typeface="Congenial" panose="020F0502020204030204" pitchFamily="34" charset="0"/>
              </a:rPr>
              <a:t>Do the </a:t>
            </a:r>
            <a:r>
              <a:rPr lang="en-US" sz="4000" dirty="0">
                <a:solidFill>
                  <a:srgbClr val="7030A0"/>
                </a:solidFill>
                <a:latin typeface="Congenial" panose="020F0502020204030204" pitchFamily="34" charset="0"/>
                <a:cs typeface="Congenial" panose="020F0502020204030204" pitchFamily="34" charset="0"/>
              </a:rPr>
              <a:t>people</a:t>
            </a:r>
            <a:r>
              <a:rPr lang="en-US" sz="4000" dirty="0">
                <a:latin typeface="Congenial" panose="020F0502020204030204" pitchFamily="34" charset="0"/>
                <a:cs typeface="Congenial" panose="020F0502020204030204" pitchFamily="34" charset="0"/>
              </a:rPr>
              <a:t> </a:t>
            </a:r>
            <a:r>
              <a:rPr lang="en-US" sz="4000" dirty="0">
                <a:solidFill>
                  <a:schemeClr val="bg1">
                    <a:lumMod val="65000"/>
                  </a:schemeClr>
                </a:solidFill>
                <a:latin typeface="Congenial" panose="020F0502020204030204" pitchFamily="34" charset="0"/>
              </a:rPr>
              <a:t>who </a:t>
            </a:r>
            <a:r>
              <a:rPr lang="en-US" sz="4000" dirty="0">
                <a:solidFill>
                  <a:srgbClr val="7030A0"/>
                </a:solidFill>
                <a:latin typeface="Congenial" panose="020F0502020204030204" pitchFamily="34" charset="0"/>
                <a:cs typeface="Congenial" panose="020F0502020204030204" pitchFamily="34" charset="0"/>
              </a:rPr>
              <a:t>create systems</a:t>
            </a:r>
          </a:p>
          <a:p>
            <a:pPr algn="ctr"/>
            <a:r>
              <a:rPr lang="en-US" sz="4000" i="1" dirty="0">
                <a:solidFill>
                  <a:schemeClr val="accent1">
                    <a:lumMod val="75000"/>
                  </a:schemeClr>
                </a:solidFill>
                <a:latin typeface="Congenial" panose="020F0502020204030204" pitchFamily="34" charset="0"/>
                <a:cs typeface="Congenial" panose="020F0502020204030204" pitchFamily="34" charset="0"/>
              </a:rPr>
              <a:t>~~study~~</a:t>
            </a:r>
            <a:r>
              <a:rPr lang="en-US" sz="4000" dirty="0">
                <a:latin typeface="Congenial" panose="020F0502020204030204" pitchFamily="34" charset="0"/>
                <a:cs typeface="Congenial" panose="020F0502020204030204" pitchFamily="34" charset="0"/>
              </a:rPr>
              <a:t> </a:t>
            </a:r>
          </a:p>
          <a:p>
            <a:pPr algn="ctr" fontAlgn="ctr"/>
            <a:r>
              <a:rPr lang="en-US" sz="4000" dirty="0">
                <a:solidFill>
                  <a:srgbClr val="C00000"/>
                </a:solidFill>
                <a:effectLst/>
                <a:latin typeface="Congenial" panose="020F0502020204030204" pitchFamily="34" charset="0"/>
                <a:cs typeface="Congenial" panose="020F0502020204030204" pitchFamily="34" charset="0"/>
              </a:rPr>
              <a:t>Systems thinking</a:t>
            </a:r>
            <a:r>
              <a:rPr lang="en-US" sz="4000" dirty="0">
                <a:solidFill>
                  <a:srgbClr val="202124"/>
                </a:solidFill>
                <a:effectLst/>
                <a:latin typeface="Congenial" panose="020F0502020204030204" pitchFamily="34" charset="0"/>
                <a:cs typeface="Congenial" panose="020F0502020204030204" pitchFamily="34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24591214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49873628-06A4-2D27-1A80-653BC44EA5E1}"/>
              </a:ext>
            </a:extLst>
          </p:cNvPr>
          <p:cNvGrpSpPr/>
          <p:nvPr/>
        </p:nvGrpSpPr>
        <p:grpSpPr>
          <a:xfrm>
            <a:off x="37851" y="1434698"/>
            <a:ext cx="4009658" cy="4009658"/>
            <a:chOff x="767255" y="1208689"/>
            <a:chExt cx="4235669" cy="4235669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4523289-1B5F-286C-B823-60982C6D723B}"/>
                </a:ext>
              </a:extLst>
            </p:cNvPr>
            <p:cNvGrpSpPr/>
            <p:nvPr/>
          </p:nvGrpSpPr>
          <p:grpSpPr>
            <a:xfrm>
              <a:off x="767255" y="1208689"/>
              <a:ext cx="4235669" cy="4235669"/>
              <a:chOff x="3237186" y="672662"/>
              <a:chExt cx="4740166" cy="4740166"/>
            </a:xfrm>
          </p:grpSpPr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2DE1BDF8-3A42-0D47-C05A-C0A0DAE57E72}"/>
                  </a:ext>
                </a:extLst>
              </p:cNvPr>
              <p:cNvSpPr/>
              <p:nvPr/>
            </p:nvSpPr>
            <p:spPr>
              <a:xfrm>
                <a:off x="3237186" y="672662"/>
                <a:ext cx="4740166" cy="4740166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" name="Oval 2">
                <a:extLst>
                  <a:ext uri="{FF2B5EF4-FFF2-40B4-BE49-F238E27FC236}">
                    <a16:creationId xmlns:a16="http://schemas.microsoft.com/office/drawing/2014/main" id="{A947FE4F-BE89-F338-BF17-DDE67C1FCE5B}"/>
                  </a:ext>
                </a:extLst>
              </p:cNvPr>
              <p:cNvSpPr/>
              <p:nvPr/>
            </p:nvSpPr>
            <p:spPr>
              <a:xfrm>
                <a:off x="3978165" y="3657600"/>
                <a:ext cx="762000" cy="762000"/>
              </a:xfrm>
              <a:prstGeom prst="ellipse">
                <a:avLst/>
              </a:prstGeom>
              <a:solidFill>
                <a:srgbClr val="0070C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6B8B7C54-C668-DB2D-CCEF-6E2DEDA33041}"/>
                  </a:ext>
                </a:extLst>
              </p:cNvPr>
              <p:cNvSpPr/>
              <p:nvPr/>
            </p:nvSpPr>
            <p:spPr>
              <a:xfrm>
                <a:off x="6400800" y="3048000"/>
                <a:ext cx="762000" cy="762000"/>
              </a:xfrm>
              <a:prstGeom prst="ellipse">
                <a:avLst/>
              </a:prstGeom>
              <a:solidFill>
                <a:srgbClr val="C0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01DA2679-C2D8-2449-FADB-910CE7E3744E}"/>
                </a:ext>
              </a:extLst>
            </p:cNvPr>
            <p:cNvSpPr/>
            <p:nvPr/>
          </p:nvSpPr>
          <p:spPr>
            <a:xfrm>
              <a:off x="1560750" y="2324012"/>
              <a:ext cx="680900" cy="6809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146ED4A-6A00-E4AC-88A6-5C65931AE9EA}"/>
                </a:ext>
              </a:extLst>
            </p:cNvPr>
            <p:cNvSpPr/>
            <p:nvPr/>
          </p:nvSpPr>
          <p:spPr>
            <a:xfrm>
              <a:off x="2777322" y="4268985"/>
              <a:ext cx="680900" cy="6809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BD66901-FD26-9C12-9B16-61B598A3DDC5}"/>
                </a:ext>
              </a:extLst>
            </p:cNvPr>
            <p:cNvSpPr/>
            <p:nvPr/>
          </p:nvSpPr>
          <p:spPr>
            <a:xfrm>
              <a:off x="2600937" y="2398387"/>
              <a:ext cx="680900" cy="6809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190173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49873628-06A4-2D27-1A80-653BC44EA5E1}"/>
              </a:ext>
            </a:extLst>
          </p:cNvPr>
          <p:cNvGrpSpPr/>
          <p:nvPr/>
        </p:nvGrpSpPr>
        <p:grpSpPr>
          <a:xfrm>
            <a:off x="37851" y="1434698"/>
            <a:ext cx="4009658" cy="4009658"/>
            <a:chOff x="767255" y="1208689"/>
            <a:chExt cx="4235669" cy="4235669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4523289-1B5F-286C-B823-60982C6D723B}"/>
                </a:ext>
              </a:extLst>
            </p:cNvPr>
            <p:cNvGrpSpPr/>
            <p:nvPr/>
          </p:nvGrpSpPr>
          <p:grpSpPr>
            <a:xfrm>
              <a:off x="767255" y="1208689"/>
              <a:ext cx="4235669" cy="4235669"/>
              <a:chOff x="3237186" y="672662"/>
              <a:chExt cx="4740166" cy="4740166"/>
            </a:xfrm>
          </p:grpSpPr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2DE1BDF8-3A42-0D47-C05A-C0A0DAE57E72}"/>
                  </a:ext>
                </a:extLst>
              </p:cNvPr>
              <p:cNvSpPr/>
              <p:nvPr/>
            </p:nvSpPr>
            <p:spPr>
              <a:xfrm>
                <a:off x="3237186" y="672662"/>
                <a:ext cx="4740166" cy="4740166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" name="Oval 2">
                <a:extLst>
                  <a:ext uri="{FF2B5EF4-FFF2-40B4-BE49-F238E27FC236}">
                    <a16:creationId xmlns:a16="http://schemas.microsoft.com/office/drawing/2014/main" id="{A947FE4F-BE89-F338-BF17-DDE67C1FCE5B}"/>
                  </a:ext>
                </a:extLst>
              </p:cNvPr>
              <p:cNvSpPr/>
              <p:nvPr/>
            </p:nvSpPr>
            <p:spPr>
              <a:xfrm>
                <a:off x="3978165" y="3657600"/>
                <a:ext cx="762000" cy="762000"/>
              </a:xfrm>
              <a:prstGeom prst="ellipse">
                <a:avLst/>
              </a:prstGeom>
              <a:solidFill>
                <a:srgbClr val="0070C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6B8B7C54-C668-DB2D-CCEF-6E2DEDA33041}"/>
                  </a:ext>
                </a:extLst>
              </p:cNvPr>
              <p:cNvSpPr/>
              <p:nvPr/>
            </p:nvSpPr>
            <p:spPr>
              <a:xfrm>
                <a:off x="6400800" y="3048000"/>
                <a:ext cx="762000" cy="762000"/>
              </a:xfrm>
              <a:prstGeom prst="ellipse">
                <a:avLst/>
              </a:prstGeom>
              <a:solidFill>
                <a:srgbClr val="C0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01DA2679-C2D8-2449-FADB-910CE7E3744E}"/>
                </a:ext>
              </a:extLst>
            </p:cNvPr>
            <p:cNvSpPr/>
            <p:nvPr/>
          </p:nvSpPr>
          <p:spPr>
            <a:xfrm>
              <a:off x="1560750" y="2324012"/>
              <a:ext cx="680900" cy="6809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146ED4A-6A00-E4AC-88A6-5C65931AE9EA}"/>
                </a:ext>
              </a:extLst>
            </p:cNvPr>
            <p:cNvSpPr/>
            <p:nvPr/>
          </p:nvSpPr>
          <p:spPr>
            <a:xfrm>
              <a:off x="2777322" y="4268985"/>
              <a:ext cx="680900" cy="6809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BD66901-FD26-9C12-9B16-61B598A3DDC5}"/>
                </a:ext>
              </a:extLst>
            </p:cNvPr>
            <p:cNvSpPr/>
            <p:nvPr/>
          </p:nvSpPr>
          <p:spPr>
            <a:xfrm>
              <a:off x="2600937" y="2398387"/>
              <a:ext cx="680900" cy="6809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E411080-2613-18BB-D74A-99B599A41C34}"/>
              </a:ext>
            </a:extLst>
          </p:cNvPr>
          <p:cNvGrpSpPr/>
          <p:nvPr/>
        </p:nvGrpSpPr>
        <p:grpSpPr>
          <a:xfrm>
            <a:off x="4088353" y="1424171"/>
            <a:ext cx="4009658" cy="4009658"/>
            <a:chOff x="767255" y="1208689"/>
            <a:chExt cx="4235669" cy="4235669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07C35719-EA4E-043B-152C-07409FE89F6C}"/>
                </a:ext>
              </a:extLst>
            </p:cNvPr>
            <p:cNvGrpSpPr/>
            <p:nvPr/>
          </p:nvGrpSpPr>
          <p:grpSpPr>
            <a:xfrm>
              <a:off x="767255" y="1208689"/>
              <a:ext cx="4235669" cy="4235669"/>
              <a:chOff x="3237186" y="672662"/>
              <a:chExt cx="4740166" cy="4740166"/>
            </a:xfrm>
          </p:grpSpPr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821E7967-4946-AA26-C366-01AB5907A9EB}"/>
                  </a:ext>
                </a:extLst>
              </p:cNvPr>
              <p:cNvSpPr/>
              <p:nvPr/>
            </p:nvSpPr>
            <p:spPr>
              <a:xfrm>
                <a:off x="3237186" y="672662"/>
                <a:ext cx="4740166" cy="4740166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96BA626F-1DA0-D19D-E887-B0BD9FCF560A}"/>
                  </a:ext>
                </a:extLst>
              </p:cNvPr>
              <p:cNvSpPr/>
              <p:nvPr/>
            </p:nvSpPr>
            <p:spPr>
              <a:xfrm>
                <a:off x="3978165" y="3657600"/>
                <a:ext cx="762000" cy="762000"/>
              </a:xfrm>
              <a:prstGeom prst="ellipse">
                <a:avLst/>
              </a:prstGeom>
              <a:solidFill>
                <a:srgbClr val="C0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62E2DB8D-BD93-FB68-4676-85A9BA9B5DAD}"/>
                  </a:ext>
                </a:extLst>
              </p:cNvPr>
              <p:cNvSpPr/>
              <p:nvPr/>
            </p:nvSpPr>
            <p:spPr>
              <a:xfrm>
                <a:off x="6400800" y="3048000"/>
                <a:ext cx="762000" cy="762000"/>
              </a:xfrm>
              <a:prstGeom prst="ellipse">
                <a:avLst/>
              </a:prstGeom>
              <a:solidFill>
                <a:srgbClr val="C0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B020A543-2F92-3300-C8BD-F113AB2CD2B2}"/>
                </a:ext>
              </a:extLst>
            </p:cNvPr>
            <p:cNvSpPr/>
            <p:nvPr/>
          </p:nvSpPr>
          <p:spPr>
            <a:xfrm>
              <a:off x="1560750" y="2324012"/>
              <a:ext cx="680900" cy="6809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61A0A60C-E073-EF58-FE46-480A82A52A2B}"/>
                </a:ext>
              </a:extLst>
            </p:cNvPr>
            <p:cNvSpPr/>
            <p:nvPr/>
          </p:nvSpPr>
          <p:spPr>
            <a:xfrm>
              <a:off x="2777322" y="4268985"/>
              <a:ext cx="680900" cy="6809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71C24891-A805-66F9-0E37-375A22C93B10}"/>
                </a:ext>
              </a:extLst>
            </p:cNvPr>
            <p:cNvSpPr/>
            <p:nvPr/>
          </p:nvSpPr>
          <p:spPr>
            <a:xfrm>
              <a:off x="2600937" y="2398387"/>
              <a:ext cx="680900" cy="6809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8312077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49873628-06A4-2D27-1A80-653BC44EA5E1}"/>
              </a:ext>
            </a:extLst>
          </p:cNvPr>
          <p:cNvGrpSpPr/>
          <p:nvPr/>
        </p:nvGrpSpPr>
        <p:grpSpPr>
          <a:xfrm>
            <a:off x="37851" y="1434698"/>
            <a:ext cx="4009658" cy="4009658"/>
            <a:chOff x="767255" y="1208689"/>
            <a:chExt cx="4235669" cy="4235669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4523289-1B5F-286C-B823-60982C6D723B}"/>
                </a:ext>
              </a:extLst>
            </p:cNvPr>
            <p:cNvGrpSpPr/>
            <p:nvPr/>
          </p:nvGrpSpPr>
          <p:grpSpPr>
            <a:xfrm>
              <a:off x="767255" y="1208689"/>
              <a:ext cx="4235669" cy="4235669"/>
              <a:chOff x="3237186" y="672662"/>
              <a:chExt cx="4740166" cy="4740166"/>
            </a:xfrm>
          </p:grpSpPr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2DE1BDF8-3A42-0D47-C05A-C0A0DAE57E72}"/>
                  </a:ext>
                </a:extLst>
              </p:cNvPr>
              <p:cNvSpPr/>
              <p:nvPr/>
            </p:nvSpPr>
            <p:spPr>
              <a:xfrm>
                <a:off x="3237186" y="672662"/>
                <a:ext cx="4740166" cy="4740166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" name="Oval 2">
                <a:extLst>
                  <a:ext uri="{FF2B5EF4-FFF2-40B4-BE49-F238E27FC236}">
                    <a16:creationId xmlns:a16="http://schemas.microsoft.com/office/drawing/2014/main" id="{A947FE4F-BE89-F338-BF17-DDE67C1FCE5B}"/>
                  </a:ext>
                </a:extLst>
              </p:cNvPr>
              <p:cNvSpPr/>
              <p:nvPr/>
            </p:nvSpPr>
            <p:spPr>
              <a:xfrm>
                <a:off x="3978165" y="3657600"/>
                <a:ext cx="762000" cy="762000"/>
              </a:xfrm>
              <a:prstGeom prst="ellipse">
                <a:avLst/>
              </a:prstGeom>
              <a:solidFill>
                <a:srgbClr val="0070C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6B8B7C54-C668-DB2D-CCEF-6E2DEDA33041}"/>
                  </a:ext>
                </a:extLst>
              </p:cNvPr>
              <p:cNvSpPr/>
              <p:nvPr/>
            </p:nvSpPr>
            <p:spPr>
              <a:xfrm>
                <a:off x="6400800" y="3048000"/>
                <a:ext cx="762000" cy="762000"/>
              </a:xfrm>
              <a:prstGeom prst="ellipse">
                <a:avLst/>
              </a:prstGeom>
              <a:solidFill>
                <a:srgbClr val="C0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01DA2679-C2D8-2449-FADB-910CE7E3744E}"/>
                </a:ext>
              </a:extLst>
            </p:cNvPr>
            <p:cNvSpPr/>
            <p:nvPr/>
          </p:nvSpPr>
          <p:spPr>
            <a:xfrm>
              <a:off x="1560750" y="2324012"/>
              <a:ext cx="680900" cy="6809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146ED4A-6A00-E4AC-88A6-5C65931AE9EA}"/>
                </a:ext>
              </a:extLst>
            </p:cNvPr>
            <p:cNvSpPr/>
            <p:nvPr/>
          </p:nvSpPr>
          <p:spPr>
            <a:xfrm>
              <a:off x="2777322" y="4268985"/>
              <a:ext cx="680900" cy="6809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BD66901-FD26-9C12-9B16-61B598A3DDC5}"/>
                </a:ext>
              </a:extLst>
            </p:cNvPr>
            <p:cNvSpPr/>
            <p:nvPr/>
          </p:nvSpPr>
          <p:spPr>
            <a:xfrm>
              <a:off x="2600937" y="2398387"/>
              <a:ext cx="680900" cy="6809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E411080-2613-18BB-D74A-99B599A41C34}"/>
              </a:ext>
            </a:extLst>
          </p:cNvPr>
          <p:cNvGrpSpPr/>
          <p:nvPr/>
        </p:nvGrpSpPr>
        <p:grpSpPr>
          <a:xfrm>
            <a:off x="4088353" y="1424171"/>
            <a:ext cx="4009658" cy="4009658"/>
            <a:chOff x="767255" y="1208689"/>
            <a:chExt cx="4235669" cy="4235669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07C35719-EA4E-043B-152C-07409FE89F6C}"/>
                </a:ext>
              </a:extLst>
            </p:cNvPr>
            <p:cNvGrpSpPr/>
            <p:nvPr/>
          </p:nvGrpSpPr>
          <p:grpSpPr>
            <a:xfrm>
              <a:off x="767255" y="1208689"/>
              <a:ext cx="4235669" cy="4235669"/>
              <a:chOff x="3237186" y="672662"/>
              <a:chExt cx="4740166" cy="4740166"/>
            </a:xfrm>
          </p:grpSpPr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821E7967-4946-AA26-C366-01AB5907A9EB}"/>
                  </a:ext>
                </a:extLst>
              </p:cNvPr>
              <p:cNvSpPr/>
              <p:nvPr/>
            </p:nvSpPr>
            <p:spPr>
              <a:xfrm>
                <a:off x="3237186" y="672662"/>
                <a:ext cx="4740166" cy="4740166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96BA626F-1DA0-D19D-E887-B0BD9FCF560A}"/>
                  </a:ext>
                </a:extLst>
              </p:cNvPr>
              <p:cNvSpPr/>
              <p:nvPr/>
            </p:nvSpPr>
            <p:spPr>
              <a:xfrm>
                <a:off x="3978165" y="3657600"/>
                <a:ext cx="762000" cy="762000"/>
              </a:xfrm>
              <a:prstGeom prst="ellipse">
                <a:avLst/>
              </a:prstGeom>
              <a:solidFill>
                <a:srgbClr val="C0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62E2DB8D-BD93-FB68-4676-85A9BA9B5DAD}"/>
                  </a:ext>
                </a:extLst>
              </p:cNvPr>
              <p:cNvSpPr/>
              <p:nvPr/>
            </p:nvSpPr>
            <p:spPr>
              <a:xfrm>
                <a:off x="6400800" y="3048000"/>
                <a:ext cx="762000" cy="762000"/>
              </a:xfrm>
              <a:prstGeom prst="ellipse">
                <a:avLst/>
              </a:prstGeom>
              <a:solidFill>
                <a:srgbClr val="C0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B020A543-2F92-3300-C8BD-F113AB2CD2B2}"/>
                </a:ext>
              </a:extLst>
            </p:cNvPr>
            <p:cNvSpPr/>
            <p:nvPr/>
          </p:nvSpPr>
          <p:spPr>
            <a:xfrm>
              <a:off x="1560750" y="2324012"/>
              <a:ext cx="680900" cy="6809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61A0A60C-E073-EF58-FE46-480A82A52A2B}"/>
                </a:ext>
              </a:extLst>
            </p:cNvPr>
            <p:cNvSpPr/>
            <p:nvPr/>
          </p:nvSpPr>
          <p:spPr>
            <a:xfrm>
              <a:off x="2777322" y="4268985"/>
              <a:ext cx="680900" cy="6809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71C24891-A805-66F9-0E37-375A22C93B10}"/>
                </a:ext>
              </a:extLst>
            </p:cNvPr>
            <p:cNvSpPr/>
            <p:nvPr/>
          </p:nvSpPr>
          <p:spPr>
            <a:xfrm>
              <a:off x="2600937" y="2398387"/>
              <a:ext cx="680900" cy="6809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160D8CC4-2F93-9F8C-9F4E-BF9A247E26A5}"/>
              </a:ext>
            </a:extLst>
          </p:cNvPr>
          <p:cNvGrpSpPr/>
          <p:nvPr/>
        </p:nvGrpSpPr>
        <p:grpSpPr>
          <a:xfrm>
            <a:off x="8144491" y="1434698"/>
            <a:ext cx="4009658" cy="4009658"/>
            <a:chOff x="767255" y="1208689"/>
            <a:chExt cx="4235669" cy="4235669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170C3D95-11C5-F026-4002-41ADC79A6889}"/>
                </a:ext>
              </a:extLst>
            </p:cNvPr>
            <p:cNvGrpSpPr/>
            <p:nvPr/>
          </p:nvGrpSpPr>
          <p:grpSpPr>
            <a:xfrm>
              <a:off x="767255" y="1208689"/>
              <a:ext cx="4235669" cy="4235669"/>
              <a:chOff x="3237186" y="672662"/>
              <a:chExt cx="4740166" cy="4740166"/>
            </a:xfrm>
          </p:grpSpPr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80A01B8E-CA50-063B-8C35-2392A31D86A3}"/>
                  </a:ext>
                </a:extLst>
              </p:cNvPr>
              <p:cNvSpPr/>
              <p:nvPr/>
            </p:nvSpPr>
            <p:spPr>
              <a:xfrm>
                <a:off x="3237186" y="672662"/>
                <a:ext cx="4740166" cy="4740166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8FA1D771-D542-8372-B1B6-CCBE82927812}"/>
                  </a:ext>
                </a:extLst>
              </p:cNvPr>
              <p:cNvSpPr/>
              <p:nvPr/>
            </p:nvSpPr>
            <p:spPr>
              <a:xfrm>
                <a:off x="3978165" y="3657600"/>
                <a:ext cx="762000" cy="762000"/>
              </a:xfrm>
              <a:prstGeom prst="ellipse">
                <a:avLst/>
              </a:prstGeom>
              <a:solidFill>
                <a:srgbClr val="C0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DC7A8C02-439B-06F5-F06E-09654F81CBA8}"/>
                  </a:ext>
                </a:extLst>
              </p:cNvPr>
              <p:cNvSpPr/>
              <p:nvPr/>
            </p:nvSpPr>
            <p:spPr>
              <a:xfrm>
                <a:off x="6400800" y="3048000"/>
                <a:ext cx="762000" cy="762000"/>
              </a:xfrm>
              <a:prstGeom prst="ellipse">
                <a:avLst/>
              </a:prstGeom>
              <a:solidFill>
                <a:srgbClr val="C0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8133F0BA-1FCC-E073-F404-5846CA6C3DF8}"/>
                </a:ext>
              </a:extLst>
            </p:cNvPr>
            <p:cNvSpPr/>
            <p:nvPr/>
          </p:nvSpPr>
          <p:spPr>
            <a:xfrm>
              <a:off x="1560750" y="2324012"/>
              <a:ext cx="680900" cy="680900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4CCEB2B-52E4-E7AB-D622-C54D5EA42C3F}"/>
                </a:ext>
              </a:extLst>
            </p:cNvPr>
            <p:cNvSpPr/>
            <p:nvPr/>
          </p:nvSpPr>
          <p:spPr>
            <a:xfrm>
              <a:off x="2777322" y="4268985"/>
              <a:ext cx="680900" cy="680900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30372C0B-84C8-14D8-F393-C9C95FF0A3F5}"/>
                </a:ext>
              </a:extLst>
            </p:cNvPr>
            <p:cNvSpPr/>
            <p:nvPr/>
          </p:nvSpPr>
          <p:spPr>
            <a:xfrm>
              <a:off x="2600937" y="2398387"/>
              <a:ext cx="680900" cy="680900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8617368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8320351-9FA2-4A26-885B-BB8F3E4902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8CD2EFB-78C2-4C6E-A6B9-4ED12FAD5B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 descr="Sparklers on glass jar">
            <a:extLst>
              <a:ext uri="{FF2B5EF4-FFF2-40B4-BE49-F238E27FC236}">
                <a16:creationId xmlns:a16="http://schemas.microsoft.com/office/drawing/2014/main" id="{AE7FFEC3-D048-6C5E-BAF4-CE14F76999A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60000"/>
          </a:blip>
          <a:srcRect t="15730"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4CA8B8-607D-FE4B-D774-72C93B1180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8" y="600427"/>
            <a:ext cx="9875520" cy="3299902"/>
          </a:xfrm>
        </p:spPr>
        <p:txBody>
          <a:bodyPr>
            <a:normAutofit/>
          </a:bodyPr>
          <a:lstStyle/>
          <a:p>
            <a:pPr algn="l"/>
            <a:r>
              <a:rPr lang="en-US" sz="8200">
                <a:solidFill>
                  <a:srgbClr val="FFFFFF"/>
                </a:solidFill>
              </a:rPr>
              <a:t>Story #7 – Your Story</a:t>
            </a:r>
          </a:p>
        </p:txBody>
      </p:sp>
    </p:spTree>
    <p:extLst>
      <p:ext uri="{BB962C8B-B14F-4D97-AF65-F5344CB8AC3E}">
        <p14:creationId xmlns:p14="http://schemas.microsoft.com/office/powerpoint/2010/main" val="1405186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299049-894A-40ED-89AC-CED889208D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7D6F2-7763-1702-2828-CDE5DD7002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4513" y="5591369"/>
            <a:ext cx="3726611" cy="1325563"/>
          </a:xfrm>
        </p:spPr>
        <p:txBody>
          <a:bodyPr>
            <a:normAutofit/>
          </a:bodyPr>
          <a:lstStyle/>
          <a:p>
            <a:pPr algn="r"/>
            <a:r>
              <a:rPr lang="en-US" sz="2400" dirty="0">
                <a:latin typeface="Fira Code" panose="020B0809050000020004" pitchFamily="49" charset="0"/>
                <a:ea typeface="Fira Code" panose="020B0809050000020004" pitchFamily="49" charset="0"/>
              </a:rPr>
              <a:t>Resources </a:t>
            </a:r>
            <a:r>
              <a:rPr lang="en-US" sz="2400" dirty="0">
                <a:effectLst/>
                <a:latin typeface="Fira Code" panose="020B0809050000020004" pitchFamily="49" charset="0"/>
              </a:rPr>
              <a:t>⟹</a:t>
            </a:r>
            <a:endParaRPr lang="en-US" sz="2400" dirty="0">
              <a:latin typeface="Fira Code" panose="020B0809050000020004" pitchFamily="49" charset="0"/>
              <a:ea typeface="Fira Code" panose="020B0809050000020004" pitchFamily="49" charset="0"/>
            </a:endParaRPr>
          </a:p>
        </p:txBody>
      </p:sp>
      <p:pic>
        <p:nvPicPr>
          <p:cNvPr id="5" name="Picture 4" descr="A qr code with a black and white background&#10;&#10;Description automatically generated">
            <a:extLst>
              <a:ext uri="{FF2B5EF4-FFF2-40B4-BE49-F238E27FC236}">
                <a16:creationId xmlns:a16="http://schemas.microsoft.com/office/drawing/2014/main" id="{801619A1-62B1-5BD0-65C1-471891511B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1124" y="0"/>
            <a:ext cx="6858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09DFEB4-7B12-73F5-DD51-2C342743F6F1}"/>
              </a:ext>
            </a:extLst>
          </p:cNvPr>
          <p:cNvSpPr txBox="1"/>
          <p:nvPr/>
        </p:nvSpPr>
        <p:spPr>
          <a:xfrm>
            <a:off x="0" y="6426638"/>
            <a:ext cx="496018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 err="1"/>
              <a:t>github.com</a:t>
            </a:r>
            <a:r>
              <a:rPr lang="en-US" sz="1400" dirty="0"/>
              <a:t>/</a:t>
            </a:r>
            <a:r>
              <a:rPr lang="en-US" sz="1400" dirty="0" err="1"/>
              <a:t>isidore</a:t>
            </a:r>
            <a:r>
              <a:rPr lang="en-US" sz="1400" dirty="0"/>
              <a:t>/Talks/blob/master/</a:t>
            </a:r>
            <a:r>
              <a:rPr lang="en-US" sz="1400" dirty="0" err="1"/>
              <a:t>Shared_vs_Split_pain.md</a:t>
            </a:r>
            <a:endParaRPr lang="en-US" sz="1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2C8203C-8CDD-D65D-369E-F01D2CD0305B}"/>
              </a:ext>
            </a:extLst>
          </p:cNvPr>
          <p:cNvSpPr txBox="1"/>
          <p:nvPr/>
        </p:nvSpPr>
        <p:spPr>
          <a:xfrm>
            <a:off x="1512631" y="603849"/>
            <a:ext cx="27564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Broadway" pitchFamily="82" charset="77"/>
              </a:rPr>
              <a:t>Thank You!</a:t>
            </a:r>
          </a:p>
        </p:txBody>
      </p:sp>
      <p:pic>
        <p:nvPicPr>
          <p:cNvPr id="6" name="Picture 5" descr="A person in a red shirt&#10;&#10;Description automatically generated">
            <a:extLst>
              <a:ext uri="{FF2B5EF4-FFF2-40B4-BE49-F238E27FC236}">
                <a16:creationId xmlns:a16="http://schemas.microsoft.com/office/drawing/2014/main" id="{869ED68C-3576-595F-DD10-CC0CCDE4FA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6263" y="3132622"/>
            <a:ext cx="2445126" cy="180543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93D60EE-18B5-52F2-D06B-131B6956B779}"/>
              </a:ext>
            </a:extLst>
          </p:cNvPr>
          <p:cNvSpPr txBox="1"/>
          <p:nvPr/>
        </p:nvSpPr>
        <p:spPr>
          <a:xfrm>
            <a:off x="2586736" y="4949200"/>
            <a:ext cx="266412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400" dirty="0"/>
              <a:t>@Llewellyn Falco</a:t>
            </a:r>
          </a:p>
          <a:p>
            <a:pPr algn="r"/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(Please connect on LinkedIn)</a:t>
            </a:r>
          </a:p>
        </p:txBody>
      </p:sp>
    </p:spTree>
    <p:extLst>
      <p:ext uri="{BB962C8B-B14F-4D97-AF65-F5344CB8AC3E}">
        <p14:creationId xmlns:p14="http://schemas.microsoft.com/office/powerpoint/2010/main" val="826397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6A89BF9-5BCF-85E7-C75E-D1EBCAB05ACB}"/>
              </a:ext>
            </a:extLst>
          </p:cNvPr>
          <p:cNvSpPr txBox="1"/>
          <p:nvPr/>
        </p:nvSpPr>
        <p:spPr>
          <a:xfrm>
            <a:off x="1572986" y="2220686"/>
            <a:ext cx="904602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>
                    <a:lumMod val="65000"/>
                  </a:schemeClr>
                </a:solidFill>
                <a:latin typeface="Congenial" panose="020F0502020204030204" pitchFamily="34" charset="0"/>
                <a:cs typeface="Congenial" panose="020F0502020204030204" pitchFamily="34" charset="0"/>
              </a:rPr>
              <a:t>Do the </a:t>
            </a:r>
            <a:r>
              <a:rPr lang="en-US" sz="4000" dirty="0">
                <a:solidFill>
                  <a:srgbClr val="7030A0"/>
                </a:solidFill>
                <a:latin typeface="Congenial" panose="020F0502020204030204" pitchFamily="34" charset="0"/>
                <a:cs typeface="Congenial" panose="020F0502020204030204" pitchFamily="34" charset="0"/>
              </a:rPr>
              <a:t>people</a:t>
            </a:r>
            <a:r>
              <a:rPr lang="en-US" sz="4000" dirty="0">
                <a:latin typeface="Congenial" panose="020F0502020204030204" pitchFamily="34" charset="0"/>
                <a:cs typeface="Congenial" panose="020F0502020204030204" pitchFamily="34" charset="0"/>
              </a:rPr>
              <a:t> </a:t>
            </a:r>
            <a:r>
              <a:rPr lang="en-US" sz="4000" dirty="0">
                <a:solidFill>
                  <a:schemeClr val="bg1">
                    <a:lumMod val="65000"/>
                  </a:schemeClr>
                </a:solidFill>
                <a:latin typeface="Congenial" panose="020F0502020204030204" pitchFamily="34" charset="0"/>
              </a:rPr>
              <a:t>who </a:t>
            </a:r>
            <a:r>
              <a:rPr lang="en-US" sz="4000" dirty="0">
                <a:solidFill>
                  <a:srgbClr val="7030A0"/>
                </a:solidFill>
                <a:latin typeface="Congenial" panose="020F0502020204030204" pitchFamily="34" charset="0"/>
                <a:cs typeface="Congenial" panose="020F0502020204030204" pitchFamily="34" charset="0"/>
              </a:rPr>
              <a:t>create systems</a:t>
            </a:r>
          </a:p>
          <a:p>
            <a:pPr algn="ctr"/>
            <a:r>
              <a:rPr lang="en-US" sz="4000" i="1" dirty="0">
                <a:solidFill>
                  <a:schemeClr val="accent1">
                    <a:lumMod val="75000"/>
                  </a:schemeClr>
                </a:solidFill>
                <a:latin typeface="Congenial" panose="020F0502020204030204" pitchFamily="34" charset="0"/>
                <a:cs typeface="Congenial" panose="020F0502020204030204" pitchFamily="34" charset="0"/>
              </a:rPr>
              <a:t>~~study~~</a:t>
            </a:r>
            <a:r>
              <a:rPr lang="en-US" sz="4000" dirty="0">
                <a:latin typeface="Congenial" panose="020F0502020204030204" pitchFamily="34" charset="0"/>
                <a:cs typeface="Congenial" panose="020F0502020204030204" pitchFamily="34" charset="0"/>
              </a:rPr>
              <a:t> </a:t>
            </a:r>
          </a:p>
          <a:p>
            <a:pPr algn="ctr" fontAlgn="ctr"/>
            <a:r>
              <a:rPr lang="en-US" sz="4000" dirty="0">
                <a:solidFill>
                  <a:srgbClr val="C00000"/>
                </a:solidFill>
                <a:effectLst/>
                <a:latin typeface="Congenial" panose="020F0502020204030204" pitchFamily="34" charset="0"/>
                <a:cs typeface="Congenial" panose="020F0502020204030204" pitchFamily="34" charset="0"/>
              </a:rPr>
              <a:t>Systems thinking</a:t>
            </a:r>
            <a:r>
              <a:rPr lang="en-US" sz="4000" dirty="0">
                <a:solidFill>
                  <a:srgbClr val="202124"/>
                </a:solidFill>
                <a:effectLst/>
                <a:latin typeface="Congenial" panose="020F0502020204030204" pitchFamily="34" charset="0"/>
                <a:cs typeface="Congenial" panose="020F0502020204030204" pitchFamily="34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580794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6A89BF9-5BCF-85E7-C75E-D1EBCAB05ACB}"/>
              </a:ext>
            </a:extLst>
          </p:cNvPr>
          <p:cNvSpPr txBox="1"/>
          <p:nvPr/>
        </p:nvSpPr>
        <p:spPr>
          <a:xfrm>
            <a:off x="1572986" y="2220686"/>
            <a:ext cx="904602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rgbClr val="C00000"/>
                </a:solidFill>
                <a:latin typeface="Congenial" panose="020F0502020204030204" pitchFamily="34" charset="0"/>
                <a:cs typeface="Congenial" panose="020F0502020204030204" pitchFamily="34" charset="0"/>
              </a:rPr>
              <a:t>Shared</a:t>
            </a:r>
            <a:r>
              <a:rPr lang="en-US" sz="4000" dirty="0">
                <a:latin typeface="Congenial" panose="020F0502020204030204" pitchFamily="34" charset="0"/>
                <a:cs typeface="Congenial" panose="020F0502020204030204" pitchFamily="34" charset="0"/>
              </a:rPr>
              <a:t> </a:t>
            </a:r>
            <a:r>
              <a:rPr lang="en-US" sz="4000" dirty="0">
                <a:solidFill>
                  <a:srgbClr val="C00000"/>
                </a:solidFill>
                <a:latin typeface="Congenial" panose="020F0502020204030204" pitchFamily="34" charset="0"/>
                <a:cs typeface="Congenial" panose="020F0502020204030204" pitchFamily="34" charset="0"/>
              </a:rPr>
              <a:t>Pain</a:t>
            </a:r>
            <a:r>
              <a:rPr lang="en-US" sz="4000" dirty="0">
                <a:latin typeface="Congenial" panose="020F0502020204030204" pitchFamily="34" charset="0"/>
                <a:cs typeface="Congenial" panose="020F0502020204030204" pitchFamily="34" charset="0"/>
              </a:rPr>
              <a:t> </a:t>
            </a:r>
            <a:br>
              <a:rPr lang="en-US" sz="4000" dirty="0">
                <a:latin typeface="Congenial" panose="020F0502020204030204" pitchFamily="34" charset="0"/>
                <a:cs typeface="Congenial" panose="020F0502020204030204" pitchFamily="34" charset="0"/>
              </a:rPr>
            </a:br>
            <a:r>
              <a:rPr lang="en-US" sz="3200" dirty="0">
                <a:latin typeface="Congenial" panose="020F0502020204030204" pitchFamily="34" charset="0"/>
                <a:cs typeface="Congenial" panose="020F0502020204030204" pitchFamily="34" charset="0"/>
              </a:rPr>
              <a:t>vs </a:t>
            </a:r>
            <a:br>
              <a:rPr lang="en-US" sz="4000" dirty="0">
                <a:latin typeface="Congenial" panose="020F0502020204030204" pitchFamily="34" charset="0"/>
                <a:cs typeface="Congenial" panose="020F0502020204030204" pitchFamily="34" charset="0"/>
              </a:rPr>
            </a:br>
            <a:r>
              <a:rPr lang="en-US" sz="4000" dirty="0">
                <a:solidFill>
                  <a:srgbClr val="00B050"/>
                </a:solidFill>
                <a:latin typeface="Congenial" panose="020F0502020204030204" pitchFamily="34" charset="0"/>
                <a:cs typeface="Congenial" panose="020F0502020204030204" pitchFamily="34" charset="0"/>
              </a:rPr>
              <a:t>Split</a:t>
            </a:r>
            <a:r>
              <a:rPr lang="en-US" sz="4000" dirty="0">
                <a:latin typeface="Congenial" panose="020F0502020204030204" pitchFamily="34" charset="0"/>
                <a:cs typeface="Congenial" panose="020F0502020204030204" pitchFamily="34" charset="0"/>
              </a:rPr>
              <a:t> </a:t>
            </a:r>
            <a:r>
              <a:rPr lang="en-US" sz="4000" dirty="0">
                <a:solidFill>
                  <a:srgbClr val="C00000"/>
                </a:solidFill>
                <a:latin typeface="Congenial" panose="020F0502020204030204" pitchFamily="34" charset="0"/>
                <a:cs typeface="Congenial" panose="020F0502020204030204" pitchFamily="34" charset="0"/>
              </a:rPr>
              <a:t>Pain</a:t>
            </a:r>
            <a:endParaRPr lang="en-US" sz="4000" dirty="0">
              <a:solidFill>
                <a:srgbClr val="C00000"/>
              </a:solidFill>
              <a:effectLst/>
              <a:latin typeface="Congenial" panose="020F0502020204030204" pitchFamily="34" charset="0"/>
              <a:cs typeface="Congenial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41498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Generated by DALL·E">
            <a:extLst>
              <a:ext uri="{FF2B5EF4-FFF2-40B4-BE49-F238E27FC236}">
                <a16:creationId xmlns:a16="http://schemas.microsoft.com/office/drawing/2014/main" id="{864E5104-BCEB-0850-AC3B-5767ABB1E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55925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Generated by DALL·E">
            <a:extLst>
              <a:ext uri="{FF2B5EF4-FFF2-40B4-BE49-F238E27FC236}">
                <a16:creationId xmlns:a16="http://schemas.microsoft.com/office/drawing/2014/main" id="{864E5104-BCEB-0850-AC3B-5767ABB1E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25081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4096</TotalTime>
  <Words>783</Words>
  <Application>Microsoft Macintosh PowerPoint</Application>
  <PresentationFormat>Widescreen</PresentationFormat>
  <Paragraphs>155</Paragraphs>
  <Slides>55</Slides>
  <Notes>4</Notes>
  <HiddenSlides>4</HiddenSlides>
  <MMClips>2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4" baseType="lpstr">
      <vt:lpstr>Arial</vt:lpstr>
      <vt:lpstr>Braggadocio</vt:lpstr>
      <vt:lpstr>Broadway</vt:lpstr>
      <vt:lpstr>Calibri</vt:lpstr>
      <vt:lpstr>Calibri Light</vt:lpstr>
      <vt:lpstr>Congenial</vt:lpstr>
      <vt:lpstr>Fira Code</vt:lpstr>
      <vt:lpstr>Stencil</vt:lpstr>
      <vt:lpstr>Office Theme</vt:lpstr>
      <vt:lpstr>Shared Pain vs Split Pain</vt:lpstr>
      <vt:lpstr>Resources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Story #1 - Devops</vt:lpstr>
      <vt:lpstr>PowerPoint Presentation</vt:lpstr>
      <vt:lpstr>PowerPoint Presentation</vt:lpstr>
      <vt:lpstr>PowerPoint Presentation</vt:lpstr>
      <vt:lpstr>PowerPoint Presentation</vt:lpstr>
      <vt:lpstr>Story #2 Cost of build</vt:lpstr>
      <vt:lpstr>PowerPoint Presentation</vt:lpstr>
      <vt:lpstr>PowerPoint Presentation</vt:lpstr>
      <vt:lpstr>Story #3 – Works on My Machine</vt:lpstr>
      <vt:lpstr>PowerPoint Presentation</vt:lpstr>
      <vt:lpstr>Story #4 – Testing Videos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Story #5 – Working with a  library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Story #6 – Bug Bounty</vt:lpstr>
      <vt:lpstr>PowerPoint Presentation</vt:lpstr>
      <vt:lpstr>Scenario: A team finds and fixes a security bug before a hacker has reported it.  </vt:lpstr>
      <vt:lpstr>Q: How long should they wait to release the fix?</vt:lpstr>
      <vt:lpstr>Q: How many days should we give the hackers before we release the fix?</vt:lpstr>
      <vt:lpstr> A: Usually no more than 2-3  days (Until the Release Management Process gives an OK )</vt:lpstr>
      <vt:lpstr>Why?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Story #7 – Your Story</vt:lpstr>
      <vt:lpstr>Resources ⟹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Llewellyn Falco</dc:creator>
  <cp:lastModifiedBy>Llewellyn Falco</cp:lastModifiedBy>
  <cp:revision>30</cp:revision>
  <dcterms:created xsi:type="dcterms:W3CDTF">2023-08-30T17:46:58Z</dcterms:created>
  <dcterms:modified xsi:type="dcterms:W3CDTF">2024-01-25T15:02:10Z</dcterms:modified>
</cp:coreProperties>
</file>